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THE PROBLEM</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Buyers asking AI for a BMW dealer around Irvine hear Irvine BMW in 16 of 18 answers.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1 / 4</a:t>
            </a:r>
          </a:p>
        </p:txBody>
      </p:sp>
      <p:sp>
        <p:nvSpPr>
          <p:cNvPr id="8" name="TextBox 7"/>
          <p:cNvSpPr txBox="1"/>
          <p:nvPr/>
        </p:nvSpPr>
        <p:spPr>
          <a:xfrm>
            <a:off x="548640" y="2331720"/>
            <a:ext cx="5212080" cy="3886200"/>
          </a:xfrm>
          <a:prstGeom prst="rect">
            <a:avLst/>
          </a:prstGeom>
          <a:noFill/>
        </p:spPr>
        <p:txBody>
          <a:bodyPr wrap="square" lIns="45720" rIns="45720" tIns="27432" bIns="27432">
            <a:spAutoFit/>
          </a:bodyPr>
          <a:lstStyle/>
          <a:p>
            <a:pPr>
              <a:spcAft>
                <a:spcPts val="900"/>
              </a:spcAft>
            </a:pPr>
            <a:r>
              <a:rPr sz="1500" b="0">
                <a:solidFill>
                  <a:srgbClr val="111111"/>
                </a:solidFill>
                <a:latin typeface="Arial"/>
              </a:rPr>
              <a:t>Buyers now ask Google AI Overviews, ChatGPT, Copilot and Perplexity for "best BMW dealer near Irvine" before they ever open your site.</a:t>
            </a:r>
          </a:p>
          <a:p>
            <a:pPr>
              <a:spcAft>
                <a:spcPts val="900"/>
              </a:spcAft>
            </a:pPr>
            <a:r>
              <a:rPr sz="1500" b="0">
                <a:solidFill>
                  <a:srgbClr val="111111"/>
                </a:solidFill>
                <a:latin typeface="Arial"/>
              </a:rPr>
              <a:t>Those engines don't read your ads. They read your site's structure, your Google Business Profile, your reviews, Bing, and what other sites say about you.</a:t>
            </a:r>
          </a:p>
          <a:p>
            <a:pPr>
              <a:spcAft>
                <a:spcPts val="900"/>
              </a:spcAft>
            </a:pPr>
            <a:r>
              <a:rPr sz="1500" b="0">
                <a:solidFill>
                  <a:srgbClr val="111111"/>
                </a:solidFill>
                <a:latin typeface="Arial"/>
              </a:rPr>
              <a:t>If any of that is thin, the engine names a competitor. You never see the lead, so you never know it was lost.</a:t>
            </a:r>
          </a:p>
          <a:p>
            <a:pPr>
              <a:spcAft>
                <a:spcPts val="900"/>
              </a:spcAft>
            </a:pPr>
            <a:r>
              <a:rPr sz="1500" b="0">
                <a:solidFill>
                  <a:srgbClr val="111111"/>
                </a:solidFill>
                <a:latin typeface="Arial"/>
              </a:rPr>
              <a:t>These are not effort problems. Well-run stores have them, because nobody on the dealer side is looking at what the engines read.</a:t>
            </a:r>
          </a:p>
        </p:txBody>
      </p:sp>
      <p:sp>
        <p:nvSpPr>
          <p:cNvPr id="9" name="Rectangle 8"/>
          <p:cNvSpPr/>
          <p:nvPr/>
        </p:nvSpPr>
        <p:spPr>
          <a:xfrm>
            <a:off x="6035040" y="2331720"/>
            <a:ext cx="557784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2441448"/>
            <a:ext cx="5212080" cy="365760"/>
          </a:xfrm>
          <a:prstGeom prst="rect">
            <a:avLst/>
          </a:prstGeom>
          <a:noFill/>
        </p:spPr>
        <p:txBody>
          <a:bodyPr wrap="square" lIns="45720" rIns="45720" tIns="27432" bIns="27432">
            <a:spAutoFit/>
          </a:bodyPr>
          <a:lstStyle/>
          <a:p>
            <a:pPr algn="l"/>
            <a:r>
              <a:rPr sz="1300" b="1">
                <a:solidFill>
                  <a:srgbClr val="D0021B"/>
                </a:solidFill>
                <a:latin typeface="Arial"/>
              </a:rPr>
              <a:t>What we found at Irvine BMW</a:t>
            </a:r>
          </a:p>
        </p:txBody>
      </p:sp>
      <p:sp>
        <p:nvSpPr>
          <p:cNvPr id="11" name="TextBox 10"/>
          <p:cNvSpPr txBox="1"/>
          <p:nvPr/>
        </p:nvSpPr>
        <p:spPr>
          <a:xfrm>
            <a:off x="6217920" y="2715768"/>
            <a:ext cx="5212080" cy="274320"/>
          </a:xfrm>
          <a:prstGeom prst="rect">
            <a:avLst/>
          </a:prstGeom>
          <a:noFill/>
        </p:spPr>
        <p:txBody>
          <a:bodyPr wrap="square" lIns="45720" rIns="45720" tIns="27432" bIns="27432">
            <a:spAutoFit/>
          </a:bodyPr>
          <a:lstStyle/>
          <a:p>
            <a:pPr algn="l"/>
            <a:r>
              <a:rPr sz="1050" b="0">
                <a:solidFill>
                  <a:srgbClr val="666666"/>
                </a:solidFill>
                <a:latin typeface="Arial"/>
              </a:rPr>
              <a:t>Dealer Check, 2026-09-01. 3 things to fix. 3 fixed once in the first week, 0 worked every month.</a:t>
            </a:r>
          </a:p>
        </p:txBody>
      </p:sp>
      <p:sp>
        <p:nvSpPr>
          <p:cNvPr id="12" name="TextBox 11"/>
          <p:cNvSpPr txBox="1"/>
          <p:nvPr/>
        </p:nvSpPr>
        <p:spPr>
          <a:xfrm>
            <a:off x="6217920" y="3200400"/>
            <a:ext cx="5212080" cy="2926080"/>
          </a:xfrm>
          <a:prstGeom prst="rect">
            <a:avLst/>
          </a:prstGeom>
          <a:noFill/>
        </p:spPr>
        <p:txBody>
          <a:bodyPr wrap="square" lIns="45720" rIns="45720" tIns="27432" bIns="27432">
            <a:spAutoFit/>
          </a:bodyPr>
          <a:lstStyle/>
          <a:p>
            <a:pPr>
              <a:spcAft>
                <a:spcPts val="600"/>
              </a:spcAft>
            </a:pPr>
            <a:r>
              <a:rPr sz="1300" b="1">
                <a:solidFill>
                  <a:srgbClr val="111111"/>
                </a:solidFill>
                <a:latin typeface="Arial"/>
              </a:rPr>
              <a:t>AI quotes other sites about the store, not the store. </a:t>
            </a:r>
            <a:r>
              <a:rPr sz="1300" b="0">
                <a:solidFill>
                  <a:srgbClr val="111111"/>
                </a:solidFill>
                <a:latin typeface="Arial"/>
              </a:rPr>
              <a:t>Citations to the store's own site: 46 of 320.</a:t>
            </a:r>
          </a:p>
          <a:p>
            <a:pPr>
              <a:spcAft>
                <a:spcPts val="600"/>
              </a:spcAft>
            </a:pPr>
            <a:r>
              <a:rPr sz="1300" b="1">
                <a:solidFill>
                  <a:srgbClr val="111111"/>
                </a:solidFill>
                <a:latin typeface="Arial"/>
              </a:rPr>
              <a:t>Vehicle pages don't carry the data engines read. </a:t>
            </a:r>
            <a:r>
              <a:rPr sz="1300" b="0">
                <a:solidFill>
                  <a:srgbClr val="111111"/>
                </a:solidFill>
                <a:latin typeface="Arial"/>
              </a:rPr>
              <a:t>Each car's page should state the price, whether it is on the lot and the VIN in the code Google and the assistants read.</a:t>
            </a:r>
          </a:p>
          <a:p>
            <a:pPr>
              <a:spcAft>
                <a:spcPts val="600"/>
              </a:spcAft>
            </a:pPr>
            <a:r>
              <a:rPr sz="1300" b="1">
                <a:solidFill>
                  <a:srgbClr val="111111"/>
                </a:solidFill>
                <a:latin typeface="Arial"/>
              </a:rPr>
              <a:t>The homepage title does not say the city. </a:t>
            </a:r>
            <a:r>
              <a:rPr sz="1300" b="0">
                <a:solidFill>
                  <a:srgbClr val="111111"/>
                </a:solidFill>
                <a:latin typeface="Arial"/>
              </a:rPr>
              <a:t>The title is the first line Google shows and reads.</a:t>
            </a:r>
          </a:p>
          <a:p>
            <a:pPr>
              <a:spcAft>
                <a:spcPts val="600"/>
              </a:spcAft>
            </a:pPr>
            <a:r>
              <a:rPr sz="1300" b="1">
                <a:solidFill>
                  <a:srgbClr val="111111"/>
                </a:solidFill>
                <a:latin typeface="Arial"/>
              </a:rPr>
              <a:t>Already fine. </a:t>
            </a:r>
            <a:r>
              <a:rPr sz="1300" b="0">
                <a:solidFill>
                  <a:srgbClr val="111111"/>
                </a:solidFill>
                <a:latin typeface="Arial"/>
              </a:rPr>
              <a:t>AI assistants name the store in 16 of 18 answers. Google Maps shows the store at 25 of 25 points for "bmw dealer". Google Maps shows the store at 25 of 25 points for "bmw service".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NEED FROM YOU</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Six things. One hour of your time. No developer on your side.</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2 / 4</a:t>
            </a:r>
          </a:p>
        </p:txBody>
      </p:sp>
      <p:sp>
        <p:nvSpPr>
          <p:cNvPr id="8" name="Rectangle 7"/>
          <p:cNvSpPr/>
          <p:nvPr/>
        </p:nvSpPr>
        <p:spPr>
          <a:xfrm>
            <a:off x="54864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1. Website access</a:t>
            </a:r>
          </a:p>
        </p:txBody>
      </p:sp>
      <p:sp>
        <p:nvSpPr>
          <p:cNvPr id="10" name="TextBox 9"/>
          <p:cNvSpPr txBox="1"/>
          <p:nvPr/>
        </p:nvSpPr>
        <p:spPr>
          <a:xfrm>
            <a:off x="68580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website platform was not recognised. Access is agreed with the store before any site change is promised.</a:t>
            </a:r>
          </a:p>
        </p:txBody>
      </p:sp>
      <p:sp>
        <p:nvSpPr>
          <p:cNvPr id="11" name="Rectangle 10"/>
          <p:cNvSpPr/>
          <p:nvPr/>
        </p:nvSpPr>
        <p:spPr>
          <a:xfrm>
            <a:off x="429768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3484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2. Google Business Profile</a:t>
            </a:r>
          </a:p>
        </p:txBody>
      </p:sp>
      <p:sp>
        <p:nvSpPr>
          <p:cNvPr id="13" name="TextBox 12"/>
          <p:cNvSpPr txBox="1"/>
          <p:nvPr/>
        </p:nvSpPr>
        <p:spPr>
          <a:xfrm>
            <a:off x="443484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Manager access for every rooftop.</a:t>
            </a:r>
          </a:p>
          <a:p>
            <a:pPr>
              <a:spcAft>
                <a:spcPts val="300"/>
              </a:spcAft>
            </a:pPr>
            <a:r>
              <a:rPr sz="1200" b="0">
                <a:solidFill>
                  <a:srgbClr val="111111"/>
                </a:solidFill>
                <a:latin typeface="Arial"/>
              </a:rPr>
              <a:t>Reviews, Q&amp;A, services, hours and photos live here. This is what AI engines read first.</a:t>
            </a:r>
          </a:p>
        </p:txBody>
      </p:sp>
      <p:sp>
        <p:nvSpPr>
          <p:cNvPr id="14" name="Rectangle 13"/>
          <p:cNvSpPr/>
          <p:nvPr/>
        </p:nvSpPr>
        <p:spPr>
          <a:xfrm>
            <a:off x="804672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8388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3. Analytics</a:t>
            </a:r>
          </a:p>
        </p:txBody>
      </p:sp>
      <p:sp>
        <p:nvSpPr>
          <p:cNvPr id="16" name="TextBox 15"/>
          <p:cNvSpPr txBox="1"/>
          <p:nvPr/>
        </p:nvSpPr>
        <p:spPr>
          <a:xfrm>
            <a:off x="818388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Google Analytics 4 and Search Console: viewer access.</a:t>
            </a:r>
          </a:p>
          <a:p>
            <a:pPr>
              <a:spcAft>
                <a:spcPts val="300"/>
              </a:spcAft>
            </a:pPr>
            <a:r>
              <a:rPr sz="1200" b="0">
                <a:solidFill>
                  <a:srgbClr val="111111"/>
                </a:solidFill>
                <a:latin typeface="Arial"/>
              </a:rPr>
              <a:t>Bing Webmaster Tools: we set it up if you don't have it.</a:t>
            </a:r>
          </a:p>
        </p:txBody>
      </p:sp>
      <p:sp>
        <p:nvSpPr>
          <p:cNvPr id="17" name="Rectangle 16"/>
          <p:cNvSpPr/>
          <p:nvPr/>
        </p:nvSpPr>
        <p:spPr>
          <a:xfrm>
            <a:off x="54864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580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4. One contact</a:t>
            </a:r>
          </a:p>
        </p:txBody>
      </p:sp>
      <p:sp>
        <p:nvSpPr>
          <p:cNvPr id="19" name="TextBox 18"/>
          <p:cNvSpPr txBox="1"/>
          <p:nvPr/>
        </p:nvSpPr>
        <p:spPr>
          <a:xfrm>
            <a:off x="68580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person who approves new pages and the tone of review replies.</a:t>
            </a:r>
          </a:p>
          <a:p>
            <a:pPr>
              <a:spcAft>
                <a:spcPts val="300"/>
              </a:spcAft>
            </a:pPr>
            <a:r>
              <a:rPr sz="1200" b="0">
                <a:solidFill>
                  <a:srgbClr val="111111"/>
                </a:solidFill>
                <a:latin typeface="Arial"/>
              </a:rPr>
              <a:t>Written approvals. A same-day yes or no is enough.</a:t>
            </a:r>
          </a:p>
        </p:txBody>
      </p:sp>
      <p:sp>
        <p:nvSpPr>
          <p:cNvPr id="20" name="Rectangle 19"/>
          <p:cNvSpPr/>
          <p:nvPr/>
        </p:nvSpPr>
        <p:spPr>
          <a:xfrm>
            <a:off x="429768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3484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5. Your priorities</a:t>
            </a:r>
          </a:p>
        </p:txBody>
      </p:sp>
      <p:sp>
        <p:nvSpPr>
          <p:cNvPr id="22" name="TextBox 21"/>
          <p:cNvSpPr txBox="1"/>
          <p:nvPr/>
        </p:nvSpPr>
        <p:spPr>
          <a:xfrm>
            <a:off x="443484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check ran on BMW and the X3 around Irvine.</a:t>
            </a:r>
          </a:p>
          <a:p>
            <a:pPr>
              <a:spcAft>
                <a:spcPts val="300"/>
              </a:spcAft>
            </a:pPr>
            <a:r>
              <a:rPr sz="1200" b="0">
                <a:solidFill>
                  <a:srgbClr val="111111"/>
                </a:solidFill>
                <a:latin typeface="Arial"/>
              </a:rPr>
              <a:t>Tell us the rooftops, the three models per store you most want to move, and the cities you sell to.</a:t>
            </a:r>
          </a:p>
        </p:txBody>
      </p:sp>
      <p:sp>
        <p:nvSpPr>
          <p:cNvPr id="23" name="Rectangle 22"/>
          <p:cNvSpPr/>
          <p:nvPr/>
        </p:nvSpPr>
        <p:spPr>
          <a:xfrm>
            <a:off x="804672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8388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6. Kickoff</a:t>
            </a:r>
          </a:p>
        </p:txBody>
      </p:sp>
      <p:sp>
        <p:nvSpPr>
          <p:cNvPr id="25" name="TextBox 24"/>
          <p:cNvSpPr txBox="1"/>
          <p:nvPr/>
        </p:nvSpPr>
        <p:spPr>
          <a:xfrm>
            <a:off x="818388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hour, once.</a:t>
            </a:r>
          </a:p>
          <a:p>
            <a:pPr>
              <a:spcAft>
                <a:spcPts val="300"/>
              </a:spcAft>
            </a:pPr>
            <a:r>
              <a:rPr sz="1200" b="0">
                <a:solidFill>
                  <a:srgbClr val="111111"/>
                </a:solidFill>
                <a:latin typeface="Arial"/>
              </a:rPr>
              <a:t>After that you get a report every two weeks and a dashboard link. Nothing else is required of you.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DO</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Fix the foundation once. Build visibility every month. Show it every two weeks.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3 / 4</a:t>
            </a:r>
          </a:p>
        </p:txBody>
      </p:sp>
      <p:sp>
        <p:nvSpPr>
          <p:cNvPr id="8" name="Rectangle 7"/>
          <p:cNvSpPr/>
          <p:nvPr/>
        </p:nvSpPr>
        <p:spPr>
          <a:xfrm>
            <a:off x="54864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FIRST WEEK, ONCE</a:t>
            </a:r>
          </a:p>
        </p:txBody>
      </p:sp>
      <p:sp>
        <p:nvSpPr>
          <p:cNvPr id="11" name="TextBox 10"/>
          <p:cNvSpPr txBox="1"/>
          <p:nvPr/>
        </p:nvSpPr>
        <p:spPr>
          <a:xfrm>
            <a:off x="68580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Fix</a:t>
            </a:r>
          </a:p>
        </p:txBody>
      </p:sp>
      <p:sp>
        <p:nvSpPr>
          <p:cNvPr id="12" name="TextBox 11"/>
          <p:cNvSpPr txBox="1"/>
          <p:nvPr/>
        </p:nvSpPr>
        <p:spPr>
          <a:xfrm>
            <a:off x="68580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Give the site pages the assistants can quote: a plain answers file for AI crawlers, a real FAQ in the code they read and the store's rating in the code.</a:t>
            </a:r>
          </a:p>
          <a:p>
            <a:pPr>
              <a:spcAft>
                <a:spcPts val="500"/>
              </a:spcAft>
            </a:pPr>
            <a:r>
              <a:rPr sz="1200" b="0">
                <a:solidFill>
                  <a:srgbClr val="111111"/>
                </a:solidFill>
                <a:latin typeface="Arial"/>
              </a:rPr>
              <a:t>Complete the vehicle data on every page from the inventory feed.</a:t>
            </a:r>
          </a:p>
          <a:p>
            <a:pPr>
              <a:spcAft>
                <a:spcPts val="500"/>
              </a:spcAft>
            </a:pPr>
            <a:r>
              <a:rPr sz="1200" b="0">
                <a:solidFill>
                  <a:srgbClr val="111111"/>
                </a:solidFill>
                <a:latin typeface="Arial"/>
              </a:rPr>
              <a:t>Rewrite the homepage title and description with the city and the brand.</a:t>
            </a:r>
          </a:p>
          <a:p>
            <a:pPr>
              <a:spcAft>
                <a:spcPts val="500"/>
              </a:spcAft>
            </a:pPr>
            <a:r>
              <a:rPr sz="1200" b="0">
                <a:solidFill>
                  <a:srgbClr val="111111"/>
                </a:solidFill>
                <a:latin typeface="Arial"/>
              </a:rPr>
              <a:t>Baseline report: where the store stands on day one.</a:t>
            </a:r>
          </a:p>
        </p:txBody>
      </p:sp>
      <p:sp>
        <p:nvSpPr>
          <p:cNvPr id="13" name="Rectangle 12"/>
          <p:cNvSpPr/>
          <p:nvPr/>
        </p:nvSpPr>
        <p:spPr>
          <a:xfrm>
            <a:off x="429768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9768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3484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MONTH</a:t>
            </a:r>
          </a:p>
        </p:txBody>
      </p:sp>
      <p:sp>
        <p:nvSpPr>
          <p:cNvPr id="16" name="TextBox 15"/>
          <p:cNvSpPr txBox="1"/>
          <p:nvPr/>
        </p:nvSpPr>
        <p:spPr>
          <a:xfrm>
            <a:off x="443484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Visibility</a:t>
            </a:r>
          </a:p>
        </p:txBody>
      </p:sp>
      <p:sp>
        <p:nvSpPr>
          <p:cNvPr id="17" name="TextBox 16"/>
          <p:cNvSpPr txBox="1"/>
          <p:nvPr/>
        </p:nvSpPr>
        <p:spPr>
          <a:xfrm>
            <a:off x="443484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Reviews answered, city and model pages, Bing, mentions on the sites AI engines cite.</a:t>
            </a:r>
          </a:p>
          <a:p>
            <a:pPr>
              <a:spcAft>
                <a:spcPts val="500"/>
              </a:spcAft>
            </a:pPr>
            <a:r>
              <a:rPr sz="1200" b="0">
                <a:solidFill>
                  <a:srgbClr val="111111"/>
                </a:solidFill>
                <a:latin typeface="Arial"/>
              </a:rPr>
              <a:t>Weekly check of what ChatGPT, Google AI Overviews and Copilot say about the store and its competitors.</a:t>
            </a:r>
          </a:p>
        </p:txBody>
      </p:sp>
      <p:sp>
        <p:nvSpPr>
          <p:cNvPr id="18" name="Rectangle 17"/>
          <p:cNvSpPr/>
          <p:nvPr/>
        </p:nvSpPr>
        <p:spPr>
          <a:xfrm>
            <a:off x="804672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8388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TWO WEEKS</a:t>
            </a:r>
          </a:p>
        </p:txBody>
      </p:sp>
      <p:sp>
        <p:nvSpPr>
          <p:cNvPr id="21" name="TextBox 20"/>
          <p:cNvSpPr txBox="1"/>
          <p:nvPr/>
        </p:nvSpPr>
        <p:spPr>
          <a:xfrm>
            <a:off x="818388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Report</a:t>
            </a:r>
          </a:p>
        </p:txBody>
      </p:sp>
      <p:sp>
        <p:nvSpPr>
          <p:cNvPr id="22" name="TextBox 21"/>
          <p:cNvSpPr txBox="1"/>
          <p:nvPr/>
        </p:nvSpPr>
        <p:spPr>
          <a:xfrm>
            <a:off x="818388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Same report every time, side by side with the last one.</a:t>
            </a:r>
          </a:p>
          <a:p>
            <a:pPr>
              <a:spcAft>
                <a:spcPts val="500"/>
              </a:spcAft>
            </a:pPr>
            <a:r>
              <a:rPr sz="1200" b="0">
                <a:solidFill>
                  <a:srgbClr val="111111"/>
                </a:solidFill>
                <a:latin typeface="Arial"/>
              </a:rPr>
              <a:t>Citations to the store's own site: today 46 of 320.</a:t>
            </a:r>
          </a:p>
          <a:p>
            <a:pPr>
              <a:spcAft>
                <a:spcPts val="500"/>
              </a:spcAft>
            </a:pPr>
            <a:r>
              <a:rPr sz="1200" b="0">
                <a:solidFill>
                  <a:srgbClr val="111111"/>
                </a:solidFill>
                <a:latin typeface="Arial"/>
              </a:rPr>
              <a:t>One page in plain English on top: what changed, what we did, what's next.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YOU GET</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Your store named when the engines answer. Measured, not promised.</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4 / 4</a:t>
            </a:r>
          </a:p>
        </p:txBody>
      </p:sp>
      <p:sp>
        <p:nvSpPr>
          <p:cNvPr id="8" name="TextBox 7"/>
          <p:cNvSpPr txBox="1"/>
          <p:nvPr/>
        </p:nvSpPr>
        <p:spPr>
          <a:xfrm>
            <a:off x="548640" y="2331720"/>
            <a:ext cx="6766560" cy="3886200"/>
          </a:xfrm>
          <a:prstGeom prst="rect">
            <a:avLst/>
          </a:prstGeom>
          <a:noFill/>
        </p:spPr>
        <p:txBody>
          <a:bodyPr wrap="square" lIns="45720" rIns="45720" tIns="27432" bIns="27432">
            <a:spAutoFit/>
          </a:bodyPr>
          <a:lstStyle/>
          <a:p>
            <a:pPr>
              <a:spcAft>
                <a:spcPts val="700"/>
              </a:spcAft>
            </a:pPr>
            <a:r>
              <a:rPr sz="1400" b="1">
                <a:solidFill>
                  <a:srgbClr val="111111"/>
                </a:solidFill>
                <a:latin typeface="Arial"/>
              </a:rPr>
              <a:t>Named in the answer. </a:t>
            </a:r>
            <a:r>
              <a:rPr sz="1400" b="0">
                <a:solidFill>
                  <a:srgbClr val="111111"/>
                </a:solidFill>
                <a:latin typeface="Arial"/>
              </a:rPr>
              <a:t>When Google, ChatGPT or Copilot answer "best BMW dealer near Irvine", Irvine BMW is in it. Today that is 16 of 18 answers; we count it every week and show you the count.</a:t>
            </a:r>
          </a:p>
          <a:p>
            <a:pPr>
              <a:spcAft>
                <a:spcPts val="700"/>
              </a:spcAft>
            </a:pPr>
            <a:r>
              <a:rPr sz="1400" b="1">
                <a:solidFill>
                  <a:srgbClr val="111111"/>
                </a:solidFill>
                <a:latin typeface="Arial"/>
              </a:rPr>
              <a:t>A foundation that stays fixed. </a:t>
            </a:r>
            <a:r>
              <a:rPr sz="1400" b="0">
                <a:solidFill>
                  <a:srgbClr val="111111"/>
                </a:solidFill>
                <a:latin typeface="Arial"/>
              </a:rPr>
              <a:t>Schema, speed and indexing are done once and kept that way. No repeat charges for the same work.</a:t>
            </a:r>
          </a:p>
          <a:p>
            <a:pPr>
              <a:spcAft>
                <a:spcPts val="700"/>
              </a:spcAft>
            </a:pPr>
            <a:r>
              <a:rPr sz="1400" b="1">
                <a:solidFill>
                  <a:srgbClr val="111111"/>
                </a:solidFill>
                <a:latin typeface="Arial"/>
              </a:rPr>
              <a:t>Reviews handled. </a:t>
            </a:r>
            <a:r>
              <a:rPr sz="1400" b="0">
                <a:solidFill>
                  <a:srgbClr val="111111"/>
                </a:solidFill>
                <a:latin typeface="Arial"/>
              </a:rPr>
              <a:t>Every review answered, more new ones coming in, no negative review left standing alone.</a:t>
            </a:r>
          </a:p>
          <a:p>
            <a:pPr>
              <a:spcAft>
                <a:spcPts val="700"/>
              </a:spcAft>
            </a:pPr>
            <a:r>
              <a:rPr sz="1400" b="1">
                <a:solidFill>
                  <a:srgbClr val="111111"/>
                </a:solidFill>
                <a:latin typeface="Arial"/>
              </a:rPr>
              <a:t>Bing and the AI engines covered. </a:t>
            </a:r>
            <a:r>
              <a:rPr sz="1400" b="0">
                <a:solidFill>
                  <a:srgbClr val="111111"/>
                </a:solidFill>
                <a:latin typeface="Arial"/>
              </a:rPr>
              <a:t>The channels your competitors ignore, working for you.</a:t>
            </a:r>
          </a:p>
          <a:p>
            <a:pPr>
              <a:spcAft>
                <a:spcPts val="700"/>
              </a:spcAft>
            </a:pPr>
            <a:r>
              <a:rPr sz="1400" b="1">
                <a:solidFill>
                  <a:srgbClr val="111111"/>
                </a:solidFill>
                <a:latin typeface="Arial"/>
              </a:rPr>
              <a:t>A report you can read in two minutes. </a:t>
            </a:r>
            <a:r>
              <a:rPr sz="1400" b="0">
                <a:solidFill>
                  <a:srgbClr val="111111"/>
                </a:solidFill>
                <a:latin typeface="Arial"/>
              </a:rPr>
              <a:t>Every two weeks, side by side with the last one, plus a live dashboard link.</a:t>
            </a:r>
          </a:p>
          <a:p>
            <a:pPr>
              <a:spcAft>
                <a:spcPts val="700"/>
              </a:spcAft>
            </a:pPr>
            <a:r>
              <a:rPr sz="1400" b="1">
                <a:solidFill>
                  <a:srgbClr val="111111"/>
                </a:solidFill>
                <a:latin typeface="Arial"/>
              </a:rPr>
              <a:t>A six-month roadmap per rooftop. </a:t>
            </a:r>
            <a:r>
              <a:rPr sz="1400" b="0">
                <a:solidFill>
                  <a:srgbClr val="111111"/>
                </a:solidFill>
                <a:latin typeface="Arial"/>
              </a:rPr>
              <a:t>Audit → Prioritize → Execute → Measure → Optimize → Report. You always know what comes next.</a:t>
            </a:r>
          </a:p>
        </p:txBody>
      </p:sp>
      <p:sp>
        <p:nvSpPr>
          <p:cNvPr id="9" name="Rectangle 8"/>
          <p:cNvSpPr/>
          <p:nvPr/>
        </p:nvSpPr>
        <p:spPr>
          <a:xfrm>
            <a:off x="7589520" y="2331720"/>
            <a:ext cx="402336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0" y="244144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a:t>
            </a:r>
          </a:p>
        </p:txBody>
      </p:sp>
      <p:sp>
        <p:nvSpPr>
          <p:cNvPr id="11" name="TextBox 10"/>
          <p:cNvSpPr txBox="1"/>
          <p:nvPr/>
        </p:nvSpPr>
        <p:spPr>
          <a:xfrm>
            <a:off x="7772400" y="2734056"/>
            <a:ext cx="1828800" cy="548640"/>
          </a:xfrm>
          <a:prstGeom prst="rect">
            <a:avLst/>
          </a:prstGeom>
          <a:noFill/>
        </p:spPr>
        <p:txBody>
          <a:bodyPr wrap="square" lIns="45720" rIns="45720" tIns="27432" bIns="27432">
            <a:spAutoFit/>
          </a:bodyPr>
          <a:lstStyle/>
          <a:p>
            <a:pPr algn="l"/>
            <a:r>
              <a:rPr sz="3000" b="1">
                <a:solidFill>
                  <a:srgbClr val="111111"/>
                </a:solidFill>
                <a:latin typeface="Arial"/>
              </a:rPr>
              <a:t>$1,995</a:t>
            </a:r>
          </a:p>
        </p:txBody>
      </p:sp>
      <p:sp>
        <p:nvSpPr>
          <p:cNvPr id="12" name="TextBox 11"/>
          <p:cNvSpPr txBox="1"/>
          <p:nvPr/>
        </p:nvSpPr>
        <p:spPr>
          <a:xfrm>
            <a:off x="9509760" y="291693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3" name="TextBox 12"/>
          <p:cNvSpPr txBox="1"/>
          <p:nvPr/>
        </p:nvSpPr>
        <p:spPr>
          <a:xfrm>
            <a:off x="7772400" y="333756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SEO, GEO and AEO: the audit and fixes, the monthly work and the reports on the previous slide.</a:t>
            </a:r>
          </a:p>
        </p:txBody>
      </p:sp>
      <p:sp>
        <p:nvSpPr>
          <p:cNvPr id="14" name="TextBox 13"/>
          <p:cNvSpPr txBox="1"/>
          <p:nvPr/>
        </p:nvSpPr>
        <p:spPr>
          <a:xfrm>
            <a:off x="7772400" y="422452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 + CTA</a:t>
            </a:r>
          </a:p>
        </p:txBody>
      </p:sp>
      <p:sp>
        <p:nvSpPr>
          <p:cNvPr id="15" name="TextBox 14"/>
          <p:cNvSpPr txBox="1"/>
          <p:nvPr/>
        </p:nvSpPr>
        <p:spPr>
          <a:xfrm>
            <a:off x="7772400" y="4517136"/>
            <a:ext cx="1828800" cy="548640"/>
          </a:xfrm>
          <a:prstGeom prst="rect">
            <a:avLst/>
          </a:prstGeom>
          <a:noFill/>
        </p:spPr>
        <p:txBody>
          <a:bodyPr wrap="square" lIns="45720" rIns="45720" tIns="27432" bIns="27432">
            <a:spAutoFit/>
          </a:bodyPr>
          <a:lstStyle/>
          <a:p>
            <a:pPr algn="l"/>
            <a:r>
              <a:rPr sz="3000" b="1">
                <a:solidFill>
                  <a:srgbClr val="111111"/>
                </a:solidFill>
                <a:latin typeface="Arial"/>
              </a:rPr>
              <a:t>$2,995</a:t>
            </a:r>
          </a:p>
        </p:txBody>
      </p:sp>
      <p:sp>
        <p:nvSpPr>
          <p:cNvPr id="16" name="TextBox 15"/>
          <p:cNvSpPr txBox="1"/>
          <p:nvPr/>
        </p:nvSpPr>
        <p:spPr>
          <a:xfrm>
            <a:off x="9509760" y="470001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7" name="TextBox 16"/>
          <p:cNvSpPr txBox="1"/>
          <p:nvPr/>
        </p:nvSpPr>
        <p:spPr>
          <a:xfrm>
            <a:off x="7772400" y="512064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Everything in AI Visibility, plus chat and the CTA package on your site.</a:t>
            </a:r>
          </a:p>
        </p:txBody>
      </p:sp>
      <p:sp>
        <p:nvSpPr>
          <p:cNvPr id="18" name="Rectangle 17"/>
          <p:cNvSpPr/>
          <p:nvPr/>
        </p:nvSpPr>
        <p:spPr>
          <a:xfrm>
            <a:off x="7772400" y="4114800"/>
            <a:ext cx="3657600" cy="18288"/>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0" y="5833872"/>
            <a:ext cx="3657600" cy="365760"/>
          </a:xfrm>
          <a:prstGeom prst="rect">
            <a:avLst/>
          </a:prstGeom>
          <a:noFill/>
        </p:spPr>
        <p:txBody>
          <a:bodyPr wrap="square" lIns="45720" rIns="45720" tIns="27432" bIns="27432">
            <a:spAutoFit/>
          </a:bodyPr>
          <a:lstStyle/>
          <a:p>
            <a:pPr algn="l"/>
            <a:r>
              <a:rPr sz="1000" b="0">
                <a:solidFill>
                  <a:srgbClr val="666666"/>
                </a:solidFill>
                <a:latin typeface="Arial"/>
              </a:rPr>
              <a:t>Onboarding audit and fixes included in both. First report within two weeks of access.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