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a-logo.png"/>
          <p:cNvPicPr>
            <a:picLocks noChangeAspect="1"/>
          </p:cNvPicPr>
          <p:nvPr/>
        </p:nvPicPr>
        <p:blipFill>
          <a:blip r:embed="rId2"/>
          <a:stretch>
            <a:fillRect/>
          </a:stretch>
        </p:blipFill>
        <p:spPr>
          <a:xfrm>
            <a:off x="548640" y="365760"/>
            <a:ext cx="1565177" cy="640080"/>
          </a:xfrm>
          <a:prstGeom prst="rect">
            <a:avLst/>
          </a:prstGeom>
        </p:spPr>
      </p:pic>
      <p:sp>
        <p:nvSpPr>
          <p:cNvPr id="3" name="TextBox 2"/>
          <p:cNvSpPr txBox="1"/>
          <p:nvPr/>
        </p:nvSpPr>
        <p:spPr>
          <a:xfrm>
            <a:off x="8503920" y="411480"/>
            <a:ext cx="3108960" cy="365760"/>
          </a:xfrm>
          <a:prstGeom prst="rect">
            <a:avLst/>
          </a:prstGeom>
          <a:noFill/>
        </p:spPr>
        <p:txBody>
          <a:bodyPr wrap="square" lIns="45720" rIns="45720" tIns="27432" bIns="27432">
            <a:spAutoFit/>
          </a:bodyPr>
          <a:lstStyle/>
          <a:p>
            <a:pPr algn="r"/>
            <a:r>
              <a:rPr sz="1100" b="1">
                <a:solidFill>
                  <a:srgbClr val="666666"/>
                </a:solidFill>
                <a:latin typeface="Arial"/>
              </a:rPr>
              <a:t>THE PROBLEM</a:t>
            </a:r>
          </a:p>
        </p:txBody>
      </p:sp>
      <p:sp>
        <p:nvSpPr>
          <p:cNvPr id="4" name="TextBox 3"/>
          <p:cNvSpPr txBox="1"/>
          <p:nvPr/>
        </p:nvSpPr>
        <p:spPr>
          <a:xfrm>
            <a:off x="548640" y="1188720"/>
            <a:ext cx="11064240" cy="914400"/>
          </a:xfrm>
          <a:prstGeom prst="rect">
            <a:avLst/>
          </a:prstGeom>
          <a:noFill/>
        </p:spPr>
        <p:txBody>
          <a:bodyPr wrap="square" lIns="45720" rIns="45720" tIns="27432" bIns="27432">
            <a:spAutoFit/>
          </a:bodyPr>
          <a:lstStyle/>
          <a:p>
            <a:pPr algn="l"/>
            <a:r>
              <a:rPr sz="2600" b="1">
                <a:solidFill>
                  <a:srgbClr val="111111"/>
                </a:solidFill>
                <a:latin typeface="Arial"/>
              </a:rPr>
              <a:t>Buyers asking AI for a Toyota dealer around Los Angeles hear Toyota of Downtown L.A. in 1 of 3 answers.</a:t>
            </a:r>
          </a:p>
        </p:txBody>
      </p:sp>
      <p:sp>
        <p:nvSpPr>
          <p:cNvPr id="5" name="Rectangle 4"/>
          <p:cNvSpPr/>
          <p:nvPr/>
        </p:nvSpPr>
        <p:spPr>
          <a:xfrm>
            <a:off x="548640" y="2103120"/>
            <a:ext cx="1463040" cy="36576"/>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355080"/>
            <a:ext cx="7315200" cy="274320"/>
          </a:xfrm>
          <a:prstGeom prst="rect">
            <a:avLst/>
          </a:prstGeom>
          <a:noFill/>
        </p:spPr>
        <p:txBody>
          <a:bodyPr wrap="square" lIns="45720" rIns="45720" tIns="27432" bIns="27432">
            <a:spAutoFit/>
          </a:bodyPr>
          <a:lstStyle/>
          <a:p>
            <a:pPr algn="l"/>
            <a:r>
              <a:rPr sz="1000" b="0">
                <a:solidFill>
                  <a:srgbClr val="666666"/>
                </a:solidFill>
                <a:latin typeface="Arial"/>
              </a:rPr>
              <a:t>Internet Automotive  ·  internetautomotive.com</a:t>
            </a:r>
          </a:p>
        </p:txBody>
      </p:sp>
      <p:sp>
        <p:nvSpPr>
          <p:cNvPr id="7" name="TextBox 6"/>
          <p:cNvSpPr txBox="1"/>
          <p:nvPr/>
        </p:nvSpPr>
        <p:spPr>
          <a:xfrm>
            <a:off x="10698480" y="6355080"/>
            <a:ext cx="914400" cy="274320"/>
          </a:xfrm>
          <a:prstGeom prst="rect">
            <a:avLst/>
          </a:prstGeom>
          <a:noFill/>
        </p:spPr>
        <p:txBody>
          <a:bodyPr wrap="square" lIns="45720" rIns="45720" tIns="27432" bIns="27432">
            <a:spAutoFit/>
          </a:bodyPr>
          <a:lstStyle/>
          <a:p>
            <a:pPr algn="r"/>
            <a:r>
              <a:rPr sz="1000" b="0">
                <a:solidFill>
                  <a:srgbClr val="666666"/>
                </a:solidFill>
                <a:latin typeface="Arial"/>
              </a:rPr>
              <a:t>1 / 4</a:t>
            </a:r>
          </a:p>
        </p:txBody>
      </p:sp>
      <p:sp>
        <p:nvSpPr>
          <p:cNvPr id="8" name="TextBox 7"/>
          <p:cNvSpPr txBox="1"/>
          <p:nvPr/>
        </p:nvSpPr>
        <p:spPr>
          <a:xfrm>
            <a:off x="548640" y="2331720"/>
            <a:ext cx="5212080" cy="3886200"/>
          </a:xfrm>
          <a:prstGeom prst="rect">
            <a:avLst/>
          </a:prstGeom>
          <a:noFill/>
        </p:spPr>
        <p:txBody>
          <a:bodyPr wrap="square" lIns="45720" rIns="45720" tIns="27432" bIns="27432">
            <a:spAutoFit/>
          </a:bodyPr>
          <a:lstStyle/>
          <a:p>
            <a:pPr>
              <a:spcAft>
                <a:spcPts val="900"/>
              </a:spcAft>
            </a:pPr>
            <a:r>
              <a:rPr sz="1500" b="0">
                <a:solidFill>
                  <a:srgbClr val="111111"/>
                </a:solidFill>
                <a:latin typeface="Arial"/>
              </a:rPr>
              <a:t>Buyers now ask Google AI Overviews, ChatGPT, Copilot and Perplexity for "best Toyota dealer near Los Angeles" before they ever open your site.</a:t>
            </a:r>
          </a:p>
          <a:p>
            <a:pPr>
              <a:spcAft>
                <a:spcPts val="900"/>
              </a:spcAft>
            </a:pPr>
            <a:r>
              <a:rPr sz="1500" b="0">
                <a:solidFill>
                  <a:srgbClr val="111111"/>
                </a:solidFill>
                <a:latin typeface="Arial"/>
              </a:rPr>
              <a:t>Those engines don't read your ads. They read your site's structure, your Google Business Profile, your reviews, Bing, and what other sites say about you.</a:t>
            </a:r>
          </a:p>
          <a:p>
            <a:pPr>
              <a:spcAft>
                <a:spcPts val="900"/>
              </a:spcAft>
            </a:pPr>
            <a:r>
              <a:rPr sz="1500" b="0">
                <a:solidFill>
                  <a:srgbClr val="111111"/>
                </a:solidFill>
                <a:latin typeface="Arial"/>
              </a:rPr>
              <a:t>If any of that is thin, the engine names a competitor. You never see the lead, so you never know it was lost.</a:t>
            </a:r>
          </a:p>
          <a:p>
            <a:pPr>
              <a:spcAft>
                <a:spcPts val="900"/>
              </a:spcAft>
            </a:pPr>
            <a:r>
              <a:rPr sz="1500" b="0">
                <a:solidFill>
                  <a:srgbClr val="111111"/>
                </a:solidFill>
                <a:latin typeface="Arial"/>
              </a:rPr>
              <a:t>These are not effort problems. Well-run stores have them, because nobody on the dealer side is looking at what the engines read.</a:t>
            </a:r>
          </a:p>
        </p:txBody>
      </p:sp>
      <p:sp>
        <p:nvSpPr>
          <p:cNvPr id="9" name="Rectangle 8"/>
          <p:cNvSpPr/>
          <p:nvPr/>
        </p:nvSpPr>
        <p:spPr>
          <a:xfrm>
            <a:off x="6035040" y="2331720"/>
            <a:ext cx="557784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17920" y="2441448"/>
            <a:ext cx="5212080" cy="365760"/>
          </a:xfrm>
          <a:prstGeom prst="rect">
            <a:avLst/>
          </a:prstGeom>
          <a:noFill/>
        </p:spPr>
        <p:txBody>
          <a:bodyPr wrap="square" lIns="45720" rIns="45720" tIns="27432" bIns="27432">
            <a:spAutoFit/>
          </a:bodyPr>
          <a:lstStyle/>
          <a:p>
            <a:pPr algn="l"/>
            <a:r>
              <a:rPr sz="1300" b="1">
                <a:solidFill>
                  <a:srgbClr val="D0021B"/>
                </a:solidFill>
                <a:latin typeface="Arial"/>
              </a:rPr>
              <a:t>What we found at Toyota of Downtown L.A.</a:t>
            </a:r>
          </a:p>
        </p:txBody>
      </p:sp>
      <p:sp>
        <p:nvSpPr>
          <p:cNvPr id="11" name="TextBox 10"/>
          <p:cNvSpPr txBox="1"/>
          <p:nvPr/>
        </p:nvSpPr>
        <p:spPr>
          <a:xfrm>
            <a:off x="6217920" y="2715768"/>
            <a:ext cx="5212080" cy="274320"/>
          </a:xfrm>
          <a:prstGeom prst="rect">
            <a:avLst/>
          </a:prstGeom>
          <a:noFill/>
        </p:spPr>
        <p:txBody>
          <a:bodyPr wrap="square" lIns="45720" rIns="45720" tIns="27432" bIns="27432">
            <a:spAutoFit/>
          </a:bodyPr>
          <a:lstStyle/>
          <a:p>
            <a:pPr algn="l"/>
            <a:r>
              <a:rPr sz="1050" b="0">
                <a:solidFill>
                  <a:srgbClr val="666666"/>
                </a:solidFill>
                <a:latin typeface="Arial"/>
              </a:rPr>
              <a:t>Dealer Check, 2026-09-01. 3 things to fix, 1 of them costing the store buyers today. 2 fixed once in the first week, 1 worked every month.</a:t>
            </a:r>
          </a:p>
        </p:txBody>
      </p:sp>
      <p:sp>
        <p:nvSpPr>
          <p:cNvPr id="12" name="TextBox 11"/>
          <p:cNvSpPr txBox="1"/>
          <p:nvPr/>
        </p:nvSpPr>
        <p:spPr>
          <a:xfrm>
            <a:off x="6217920" y="3200400"/>
            <a:ext cx="5212080" cy="2926080"/>
          </a:xfrm>
          <a:prstGeom prst="rect">
            <a:avLst/>
          </a:prstGeom>
          <a:noFill/>
        </p:spPr>
        <p:txBody>
          <a:bodyPr wrap="square" lIns="45720" rIns="45720" tIns="27432" bIns="27432">
            <a:spAutoFit/>
          </a:bodyPr>
          <a:lstStyle/>
          <a:p>
            <a:pPr>
              <a:spcAft>
                <a:spcPts val="600"/>
              </a:spcAft>
            </a:pPr>
            <a:r>
              <a:rPr sz="1300" b="1">
                <a:solidFill>
                  <a:srgbClr val="111111"/>
                </a:solidFill>
                <a:latin typeface="Arial"/>
              </a:rPr>
              <a:t>AI assistants leave the store out. </a:t>
            </a:r>
            <a:r>
              <a:rPr sz="1300" b="0">
                <a:solidFill>
                  <a:srgbClr val="111111"/>
                </a:solidFill>
                <a:latin typeface="Arial"/>
              </a:rPr>
              <a:t>Named by AI: 1 of 3 answers.</a:t>
            </a:r>
          </a:p>
          <a:p>
            <a:pPr>
              <a:spcAft>
                <a:spcPts val="600"/>
              </a:spcAft>
            </a:pPr>
            <a:r>
              <a:rPr sz="1300" b="1">
                <a:solidFill>
                  <a:srgbClr val="111111"/>
                </a:solidFill>
                <a:latin typeface="Arial"/>
              </a:rPr>
              <a:t>AI quotes other sites about the store, not the store. </a:t>
            </a:r>
            <a:r>
              <a:rPr sz="1300" b="0">
                <a:solidFill>
                  <a:srgbClr val="111111"/>
                </a:solidFill>
                <a:latin typeface="Arial"/>
              </a:rPr>
              <a:t>Citations to the store's own site: 1 of 37.</a:t>
            </a:r>
          </a:p>
          <a:p>
            <a:pPr>
              <a:spcAft>
                <a:spcPts val="600"/>
              </a:spcAft>
            </a:pPr>
            <a:r>
              <a:rPr sz="1300" b="1">
                <a:solidFill>
                  <a:srgbClr val="111111"/>
                </a:solidFill>
                <a:latin typeface="Arial"/>
              </a:rPr>
              <a:t>Vehicle pages don't carry the data engines read. </a:t>
            </a:r>
            <a:r>
              <a:rPr sz="1300" b="0">
                <a:solidFill>
                  <a:srgbClr val="111111"/>
                </a:solidFill>
                <a:latin typeface="Arial"/>
              </a:rPr>
              <a:t>Each car's page should state the price, whether it is on the lot and the VIN in the code Google and the assistants read.</a:t>
            </a:r>
          </a:p>
          <a:p>
            <a:pPr>
              <a:spcAft>
                <a:spcPts val="600"/>
              </a:spcAft>
            </a:pPr>
            <a:r>
              <a:rPr sz="1300" b="1">
                <a:solidFill>
                  <a:srgbClr val="111111"/>
                </a:solidFill>
                <a:latin typeface="Arial"/>
              </a:rPr>
              <a:t>Already fine. </a:t>
            </a:r>
            <a:r>
              <a:rPr sz="1300" b="0">
                <a:solidFill>
                  <a:srgbClr val="111111"/>
                </a:solidFill>
                <a:latin typeface="Arial"/>
              </a:rPr>
              <a:t>Google Maps shows the store at 25 of 25 points for "toyota dealer". Google Maps shows the store at 25 of 25 points for "toyota service". The store is on Google's first page for 10 of 10 buying searches.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a-logo.png"/>
          <p:cNvPicPr>
            <a:picLocks noChangeAspect="1"/>
          </p:cNvPicPr>
          <p:nvPr/>
        </p:nvPicPr>
        <p:blipFill>
          <a:blip r:embed="rId2"/>
          <a:stretch>
            <a:fillRect/>
          </a:stretch>
        </p:blipFill>
        <p:spPr>
          <a:xfrm>
            <a:off x="548640" y="365760"/>
            <a:ext cx="1565177" cy="640080"/>
          </a:xfrm>
          <a:prstGeom prst="rect">
            <a:avLst/>
          </a:prstGeom>
        </p:spPr>
      </p:pic>
      <p:sp>
        <p:nvSpPr>
          <p:cNvPr id="3" name="TextBox 2"/>
          <p:cNvSpPr txBox="1"/>
          <p:nvPr/>
        </p:nvSpPr>
        <p:spPr>
          <a:xfrm>
            <a:off x="8503920" y="411480"/>
            <a:ext cx="3108960" cy="365760"/>
          </a:xfrm>
          <a:prstGeom prst="rect">
            <a:avLst/>
          </a:prstGeom>
          <a:noFill/>
        </p:spPr>
        <p:txBody>
          <a:bodyPr wrap="square" lIns="45720" rIns="45720" tIns="27432" bIns="27432">
            <a:spAutoFit/>
          </a:bodyPr>
          <a:lstStyle/>
          <a:p>
            <a:pPr algn="r"/>
            <a:r>
              <a:rPr sz="1100" b="1">
                <a:solidFill>
                  <a:srgbClr val="666666"/>
                </a:solidFill>
                <a:latin typeface="Arial"/>
              </a:rPr>
              <a:t>WHAT WE NEED FROM YOU</a:t>
            </a:r>
          </a:p>
        </p:txBody>
      </p:sp>
      <p:sp>
        <p:nvSpPr>
          <p:cNvPr id="4" name="TextBox 3"/>
          <p:cNvSpPr txBox="1"/>
          <p:nvPr/>
        </p:nvSpPr>
        <p:spPr>
          <a:xfrm>
            <a:off x="548640" y="1188720"/>
            <a:ext cx="11064240" cy="914400"/>
          </a:xfrm>
          <a:prstGeom prst="rect">
            <a:avLst/>
          </a:prstGeom>
          <a:noFill/>
        </p:spPr>
        <p:txBody>
          <a:bodyPr wrap="square" lIns="45720" rIns="45720" tIns="27432" bIns="27432">
            <a:spAutoFit/>
          </a:bodyPr>
          <a:lstStyle/>
          <a:p>
            <a:pPr algn="l"/>
            <a:r>
              <a:rPr sz="2800" b="1">
                <a:solidFill>
                  <a:srgbClr val="111111"/>
                </a:solidFill>
                <a:latin typeface="Arial"/>
              </a:rPr>
              <a:t>Six things. One hour of your time. No developer on your side.</a:t>
            </a:r>
          </a:p>
        </p:txBody>
      </p:sp>
      <p:sp>
        <p:nvSpPr>
          <p:cNvPr id="5" name="Rectangle 4"/>
          <p:cNvSpPr/>
          <p:nvPr/>
        </p:nvSpPr>
        <p:spPr>
          <a:xfrm>
            <a:off x="548640" y="2103120"/>
            <a:ext cx="1463040" cy="36576"/>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355080"/>
            <a:ext cx="7315200" cy="274320"/>
          </a:xfrm>
          <a:prstGeom prst="rect">
            <a:avLst/>
          </a:prstGeom>
          <a:noFill/>
        </p:spPr>
        <p:txBody>
          <a:bodyPr wrap="square" lIns="45720" rIns="45720" tIns="27432" bIns="27432">
            <a:spAutoFit/>
          </a:bodyPr>
          <a:lstStyle/>
          <a:p>
            <a:pPr algn="l"/>
            <a:r>
              <a:rPr sz="1000" b="0">
                <a:solidFill>
                  <a:srgbClr val="666666"/>
                </a:solidFill>
                <a:latin typeface="Arial"/>
              </a:rPr>
              <a:t>Internet Automotive  ·  internetautomotive.com</a:t>
            </a:r>
          </a:p>
        </p:txBody>
      </p:sp>
      <p:sp>
        <p:nvSpPr>
          <p:cNvPr id="7" name="TextBox 6"/>
          <p:cNvSpPr txBox="1"/>
          <p:nvPr/>
        </p:nvSpPr>
        <p:spPr>
          <a:xfrm>
            <a:off x="10698480" y="6355080"/>
            <a:ext cx="914400" cy="274320"/>
          </a:xfrm>
          <a:prstGeom prst="rect">
            <a:avLst/>
          </a:prstGeom>
          <a:noFill/>
        </p:spPr>
        <p:txBody>
          <a:bodyPr wrap="square" lIns="45720" rIns="45720" tIns="27432" bIns="27432">
            <a:spAutoFit/>
          </a:bodyPr>
          <a:lstStyle/>
          <a:p>
            <a:pPr algn="r"/>
            <a:r>
              <a:rPr sz="1000" b="0">
                <a:solidFill>
                  <a:srgbClr val="666666"/>
                </a:solidFill>
                <a:latin typeface="Arial"/>
              </a:rPr>
              <a:t>2 / 4</a:t>
            </a:r>
          </a:p>
        </p:txBody>
      </p:sp>
      <p:sp>
        <p:nvSpPr>
          <p:cNvPr id="8" name="Rectangle 7"/>
          <p:cNvSpPr/>
          <p:nvPr/>
        </p:nvSpPr>
        <p:spPr>
          <a:xfrm>
            <a:off x="548640" y="233172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85800" y="2423160"/>
            <a:ext cx="3337560" cy="320040"/>
          </a:xfrm>
          <a:prstGeom prst="rect">
            <a:avLst/>
          </a:prstGeom>
          <a:noFill/>
        </p:spPr>
        <p:txBody>
          <a:bodyPr wrap="square" lIns="45720" rIns="45720" tIns="27432" bIns="27432">
            <a:spAutoFit/>
          </a:bodyPr>
          <a:lstStyle/>
          <a:p>
            <a:pPr algn="l"/>
            <a:r>
              <a:rPr sz="1400" b="1">
                <a:solidFill>
                  <a:srgbClr val="D0021B"/>
                </a:solidFill>
                <a:latin typeface="Arial"/>
              </a:rPr>
              <a:t>1. Website access</a:t>
            </a:r>
          </a:p>
        </p:txBody>
      </p:sp>
      <p:sp>
        <p:nvSpPr>
          <p:cNvPr id="10" name="TextBox 9"/>
          <p:cNvSpPr txBox="1"/>
          <p:nvPr/>
        </p:nvSpPr>
        <p:spPr>
          <a:xfrm>
            <a:off x="685800" y="278892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The website platform was not recognised. Access is agreed with the store before any site change is promised.</a:t>
            </a:r>
          </a:p>
        </p:txBody>
      </p:sp>
      <p:sp>
        <p:nvSpPr>
          <p:cNvPr id="11" name="Rectangle 10"/>
          <p:cNvSpPr/>
          <p:nvPr/>
        </p:nvSpPr>
        <p:spPr>
          <a:xfrm>
            <a:off x="4297680" y="233172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434840" y="2423160"/>
            <a:ext cx="3337560" cy="320040"/>
          </a:xfrm>
          <a:prstGeom prst="rect">
            <a:avLst/>
          </a:prstGeom>
          <a:noFill/>
        </p:spPr>
        <p:txBody>
          <a:bodyPr wrap="square" lIns="45720" rIns="45720" tIns="27432" bIns="27432">
            <a:spAutoFit/>
          </a:bodyPr>
          <a:lstStyle/>
          <a:p>
            <a:pPr algn="l"/>
            <a:r>
              <a:rPr sz="1400" b="1">
                <a:solidFill>
                  <a:srgbClr val="D0021B"/>
                </a:solidFill>
                <a:latin typeface="Arial"/>
              </a:rPr>
              <a:t>2. Google Business Profile</a:t>
            </a:r>
          </a:p>
        </p:txBody>
      </p:sp>
      <p:sp>
        <p:nvSpPr>
          <p:cNvPr id="13" name="TextBox 12"/>
          <p:cNvSpPr txBox="1"/>
          <p:nvPr/>
        </p:nvSpPr>
        <p:spPr>
          <a:xfrm>
            <a:off x="4434840" y="278892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Manager access for every rooftop.</a:t>
            </a:r>
          </a:p>
          <a:p>
            <a:pPr>
              <a:spcAft>
                <a:spcPts val="300"/>
              </a:spcAft>
            </a:pPr>
            <a:r>
              <a:rPr sz="1200" b="0">
                <a:solidFill>
                  <a:srgbClr val="111111"/>
                </a:solidFill>
                <a:latin typeface="Arial"/>
              </a:rPr>
              <a:t>Reviews, Q&amp;A, services, hours and photos live here. This is what AI engines read first.</a:t>
            </a:r>
          </a:p>
        </p:txBody>
      </p:sp>
      <p:sp>
        <p:nvSpPr>
          <p:cNvPr id="14" name="Rectangle 13"/>
          <p:cNvSpPr/>
          <p:nvPr/>
        </p:nvSpPr>
        <p:spPr>
          <a:xfrm>
            <a:off x="8046720" y="233172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183880" y="2423160"/>
            <a:ext cx="3337560" cy="320040"/>
          </a:xfrm>
          <a:prstGeom prst="rect">
            <a:avLst/>
          </a:prstGeom>
          <a:noFill/>
        </p:spPr>
        <p:txBody>
          <a:bodyPr wrap="square" lIns="45720" rIns="45720" tIns="27432" bIns="27432">
            <a:spAutoFit/>
          </a:bodyPr>
          <a:lstStyle/>
          <a:p>
            <a:pPr algn="l"/>
            <a:r>
              <a:rPr sz="1400" b="1">
                <a:solidFill>
                  <a:srgbClr val="D0021B"/>
                </a:solidFill>
                <a:latin typeface="Arial"/>
              </a:rPr>
              <a:t>3. Analytics</a:t>
            </a:r>
          </a:p>
        </p:txBody>
      </p:sp>
      <p:sp>
        <p:nvSpPr>
          <p:cNvPr id="16" name="TextBox 15"/>
          <p:cNvSpPr txBox="1"/>
          <p:nvPr/>
        </p:nvSpPr>
        <p:spPr>
          <a:xfrm>
            <a:off x="8183880" y="278892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Google Analytics 4 and Search Console: viewer access.</a:t>
            </a:r>
          </a:p>
          <a:p>
            <a:pPr>
              <a:spcAft>
                <a:spcPts val="300"/>
              </a:spcAft>
            </a:pPr>
            <a:r>
              <a:rPr sz="1200" b="0">
                <a:solidFill>
                  <a:srgbClr val="111111"/>
                </a:solidFill>
                <a:latin typeface="Arial"/>
              </a:rPr>
              <a:t>Bing Webmaster Tools: we set it up if you don't have it.</a:t>
            </a:r>
          </a:p>
        </p:txBody>
      </p:sp>
      <p:sp>
        <p:nvSpPr>
          <p:cNvPr id="17" name="Rectangle 16"/>
          <p:cNvSpPr/>
          <p:nvPr/>
        </p:nvSpPr>
        <p:spPr>
          <a:xfrm>
            <a:off x="548640" y="434340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85800" y="4434840"/>
            <a:ext cx="3337560" cy="320040"/>
          </a:xfrm>
          <a:prstGeom prst="rect">
            <a:avLst/>
          </a:prstGeom>
          <a:noFill/>
        </p:spPr>
        <p:txBody>
          <a:bodyPr wrap="square" lIns="45720" rIns="45720" tIns="27432" bIns="27432">
            <a:spAutoFit/>
          </a:bodyPr>
          <a:lstStyle/>
          <a:p>
            <a:pPr algn="l"/>
            <a:r>
              <a:rPr sz="1400" b="1">
                <a:solidFill>
                  <a:srgbClr val="D0021B"/>
                </a:solidFill>
                <a:latin typeface="Arial"/>
              </a:rPr>
              <a:t>4. One contact</a:t>
            </a:r>
          </a:p>
        </p:txBody>
      </p:sp>
      <p:sp>
        <p:nvSpPr>
          <p:cNvPr id="19" name="TextBox 18"/>
          <p:cNvSpPr txBox="1"/>
          <p:nvPr/>
        </p:nvSpPr>
        <p:spPr>
          <a:xfrm>
            <a:off x="685800" y="480060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One person who approves new pages and the tone of review replies.</a:t>
            </a:r>
          </a:p>
          <a:p>
            <a:pPr>
              <a:spcAft>
                <a:spcPts val="300"/>
              </a:spcAft>
            </a:pPr>
            <a:r>
              <a:rPr sz="1200" b="0">
                <a:solidFill>
                  <a:srgbClr val="111111"/>
                </a:solidFill>
                <a:latin typeface="Arial"/>
              </a:rPr>
              <a:t>Written approvals. A same-day yes or no is enough.</a:t>
            </a:r>
          </a:p>
        </p:txBody>
      </p:sp>
      <p:sp>
        <p:nvSpPr>
          <p:cNvPr id="20" name="Rectangle 19"/>
          <p:cNvSpPr/>
          <p:nvPr/>
        </p:nvSpPr>
        <p:spPr>
          <a:xfrm>
            <a:off x="4297680" y="434340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434840" y="4434840"/>
            <a:ext cx="3337560" cy="320040"/>
          </a:xfrm>
          <a:prstGeom prst="rect">
            <a:avLst/>
          </a:prstGeom>
          <a:noFill/>
        </p:spPr>
        <p:txBody>
          <a:bodyPr wrap="square" lIns="45720" rIns="45720" tIns="27432" bIns="27432">
            <a:spAutoFit/>
          </a:bodyPr>
          <a:lstStyle/>
          <a:p>
            <a:pPr algn="l"/>
            <a:r>
              <a:rPr sz="1400" b="1">
                <a:solidFill>
                  <a:srgbClr val="D0021B"/>
                </a:solidFill>
                <a:latin typeface="Arial"/>
              </a:rPr>
              <a:t>5. Your priorities</a:t>
            </a:r>
          </a:p>
        </p:txBody>
      </p:sp>
      <p:sp>
        <p:nvSpPr>
          <p:cNvPr id="22" name="TextBox 21"/>
          <p:cNvSpPr txBox="1"/>
          <p:nvPr/>
        </p:nvSpPr>
        <p:spPr>
          <a:xfrm>
            <a:off x="4434840" y="480060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The check ran on Toyota and the RAV4 around Los Angeles.</a:t>
            </a:r>
          </a:p>
          <a:p>
            <a:pPr>
              <a:spcAft>
                <a:spcPts val="300"/>
              </a:spcAft>
            </a:pPr>
            <a:r>
              <a:rPr sz="1200" b="0">
                <a:solidFill>
                  <a:srgbClr val="111111"/>
                </a:solidFill>
                <a:latin typeface="Arial"/>
              </a:rPr>
              <a:t>Tell us the rooftops, the three models per store you most want to move, and the cities you sell to.</a:t>
            </a:r>
          </a:p>
        </p:txBody>
      </p:sp>
      <p:sp>
        <p:nvSpPr>
          <p:cNvPr id="23" name="Rectangle 22"/>
          <p:cNvSpPr/>
          <p:nvPr/>
        </p:nvSpPr>
        <p:spPr>
          <a:xfrm>
            <a:off x="8046720" y="434340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183880" y="4434840"/>
            <a:ext cx="3337560" cy="320040"/>
          </a:xfrm>
          <a:prstGeom prst="rect">
            <a:avLst/>
          </a:prstGeom>
          <a:noFill/>
        </p:spPr>
        <p:txBody>
          <a:bodyPr wrap="square" lIns="45720" rIns="45720" tIns="27432" bIns="27432">
            <a:spAutoFit/>
          </a:bodyPr>
          <a:lstStyle/>
          <a:p>
            <a:pPr algn="l"/>
            <a:r>
              <a:rPr sz="1400" b="1">
                <a:solidFill>
                  <a:srgbClr val="D0021B"/>
                </a:solidFill>
                <a:latin typeface="Arial"/>
              </a:rPr>
              <a:t>6. Kickoff</a:t>
            </a:r>
          </a:p>
        </p:txBody>
      </p:sp>
      <p:sp>
        <p:nvSpPr>
          <p:cNvPr id="25" name="TextBox 24"/>
          <p:cNvSpPr txBox="1"/>
          <p:nvPr/>
        </p:nvSpPr>
        <p:spPr>
          <a:xfrm>
            <a:off x="8183880" y="480060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One hour, once.</a:t>
            </a:r>
          </a:p>
          <a:p>
            <a:pPr>
              <a:spcAft>
                <a:spcPts val="300"/>
              </a:spcAft>
            </a:pPr>
            <a:r>
              <a:rPr sz="1200" b="0">
                <a:solidFill>
                  <a:srgbClr val="111111"/>
                </a:solidFill>
                <a:latin typeface="Arial"/>
              </a:rPr>
              <a:t>After that you get a report every two weeks and a dashboard link. Nothing else is required of you.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a-logo.png"/>
          <p:cNvPicPr>
            <a:picLocks noChangeAspect="1"/>
          </p:cNvPicPr>
          <p:nvPr/>
        </p:nvPicPr>
        <p:blipFill>
          <a:blip r:embed="rId2"/>
          <a:stretch>
            <a:fillRect/>
          </a:stretch>
        </p:blipFill>
        <p:spPr>
          <a:xfrm>
            <a:off x="548640" y="365760"/>
            <a:ext cx="1565177" cy="640080"/>
          </a:xfrm>
          <a:prstGeom prst="rect">
            <a:avLst/>
          </a:prstGeom>
        </p:spPr>
      </p:pic>
      <p:sp>
        <p:nvSpPr>
          <p:cNvPr id="3" name="TextBox 2"/>
          <p:cNvSpPr txBox="1"/>
          <p:nvPr/>
        </p:nvSpPr>
        <p:spPr>
          <a:xfrm>
            <a:off x="8503920" y="411480"/>
            <a:ext cx="3108960" cy="365760"/>
          </a:xfrm>
          <a:prstGeom prst="rect">
            <a:avLst/>
          </a:prstGeom>
          <a:noFill/>
        </p:spPr>
        <p:txBody>
          <a:bodyPr wrap="square" lIns="45720" rIns="45720" tIns="27432" bIns="27432">
            <a:spAutoFit/>
          </a:bodyPr>
          <a:lstStyle/>
          <a:p>
            <a:pPr algn="r"/>
            <a:r>
              <a:rPr sz="1100" b="1">
                <a:solidFill>
                  <a:srgbClr val="666666"/>
                </a:solidFill>
                <a:latin typeface="Arial"/>
              </a:rPr>
              <a:t>WHAT WE DO</a:t>
            </a:r>
          </a:p>
        </p:txBody>
      </p:sp>
      <p:sp>
        <p:nvSpPr>
          <p:cNvPr id="4" name="TextBox 3"/>
          <p:cNvSpPr txBox="1"/>
          <p:nvPr/>
        </p:nvSpPr>
        <p:spPr>
          <a:xfrm>
            <a:off x="548640" y="1188720"/>
            <a:ext cx="11064240" cy="914400"/>
          </a:xfrm>
          <a:prstGeom prst="rect">
            <a:avLst/>
          </a:prstGeom>
          <a:noFill/>
        </p:spPr>
        <p:txBody>
          <a:bodyPr wrap="square" lIns="45720" rIns="45720" tIns="27432" bIns="27432">
            <a:spAutoFit/>
          </a:bodyPr>
          <a:lstStyle/>
          <a:p>
            <a:pPr algn="l"/>
            <a:r>
              <a:rPr sz="2800" b="1">
                <a:solidFill>
                  <a:srgbClr val="111111"/>
                </a:solidFill>
                <a:latin typeface="Arial"/>
              </a:rPr>
              <a:t>Fix the foundation once. Build visibility every month. Show it every two weeks.</a:t>
            </a:r>
          </a:p>
        </p:txBody>
      </p:sp>
      <p:sp>
        <p:nvSpPr>
          <p:cNvPr id="5" name="Rectangle 4"/>
          <p:cNvSpPr/>
          <p:nvPr/>
        </p:nvSpPr>
        <p:spPr>
          <a:xfrm>
            <a:off x="548640" y="2103120"/>
            <a:ext cx="1463040" cy="36576"/>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355080"/>
            <a:ext cx="7315200" cy="274320"/>
          </a:xfrm>
          <a:prstGeom prst="rect">
            <a:avLst/>
          </a:prstGeom>
          <a:noFill/>
        </p:spPr>
        <p:txBody>
          <a:bodyPr wrap="square" lIns="45720" rIns="45720" tIns="27432" bIns="27432">
            <a:spAutoFit/>
          </a:bodyPr>
          <a:lstStyle/>
          <a:p>
            <a:pPr algn="l"/>
            <a:r>
              <a:rPr sz="1000" b="0">
                <a:solidFill>
                  <a:srgbClr val="666666"/>
                </a:solidFill>
                <a:latin typeface="Arial"/>
              </a:rPr>
              <a:t>Internet Automotive  ·  internetautomotive.com</a:t>
            </a:r>
          </a:p>
        </p:txBody>
      </p:sp>
      <p:sp>
        <p:nvSpPr>
          <p:cNvPr id="7" name="TextBox 6"/>
          <p:cNvSpPr txBox="1"/>
          <p:nvPr/>
        </p:nvSpPr>
        <p:spPr>
          <a:xfrm>
            <a:off x="10698480" y="6355080"/>
            <a:ext cx="914400" cy="274320"/>
          </a:xfrm>
          <a:prstGeom prst="rect">
            <a:avLst/>
          </a:prstGeom>
          <a:noFill/>
        </p:spPr>
        <p:txBody>
          <a:bodyPr wrap="square" lIns="45720" rIns="45720" tIns="27432" bIns="27432">
            <a:spAutoFit/>
          </a:bodyPr>
          <a:lstStyle/>
          <a:p>
            <a:pPr algn="r"/>
            <a:r>
              <a:rPr sz="1000" b="0">
                <a:solidFill>
                  <a:srgbClr val="666666"/>
                </a:solidFill>
                <a:latin typeface="Arial"/>
              </a:rPr>
              <a:t>3 / 4</a:t>
            </a:r>
          </a:p>
        </p:txBody>
      </p:sp>
      <p:sp>
        <p:nvSpPr>
          <p:cNvPr id="8" name="Rectangle 7"/>
          <p:cNvSpPr/>
          <p:nvPr/>
        </p:nvSpPr>
        <p:spPr>
          <a:xfrm>
            <a:off x="548640" y="2331720"/>
            <a:ext cx="361188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2331720"/>
            <a:ext cx="3611880" cy="54864"/>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85800" y="2468879"/>
            <a:ext cx="3337560" cy="274320"/>
          </a:xfrm>
          <a:prstGeom prst="rect">
            <a:avLst/>
          </a:prstGeom>
          <a:noFill/>
        </p:spPr>
        <p:txBody>
          <a:bodyPr wrap="square" lIns="45720" rIns="45720" tIns="27432" bIns="27432">
            <a:spAutoFit/>
          </a:bodyPr>
          <a:lstStyle/>
          <a:p>
            <a:pPr algn="l"/>
            <a:r>
              <a:rPr sz="1100" b="1">
                <a:solidFill>
                  <a:srgbClr val="666666"/>
                </a:solidFill>
                <a:latin typeface="Arial"/>
              </a:rPr>
              <a:t>FIRST WEEK, ONCE</a:t>
            </a:r>
          </a:p>
        </p:txBody>
      </p:sp>
      <p:sp>
        <p:nvSpPr>
          <p:cNvPr id="11" name="TextBox 10"/>
          <p:cNvSpPr txBox="1"/>
          <p:nvPr/>
        </p:nvSpPr>
        <p:spPr>
          <a:xfrm>
            <a:off x="685800" y="2715768"/>
            <a:ext cx="3337560" cy="365760"/>
          </a:xfrm>
          <a:prstGeom prst="rect">
            <a:avLst/>
          </a:prstGeom>
          <a:noFill/>
        </p:spPr>
        <p:txBody>
          <a:bodyPr wrap="square" lIns="45720" rIns="45720" tIns="27432" bIns="27432">
            <a:spAutoFit/>
          </a:bodyPr>
          <a:lstStyle/>
          <a:p>
            <a:pPr algn="l"/>
            <a:r>
              <a:rPr sz="1800" b="1">
                <a:solidFill>
                  <a:srgbClr val="111111"/>
                </a:solidFill>
                <a:latin typeface="Arial"/>
              </a:rPr>
              <a:t>Fix</a:t>
            </a:r>
          </a:p>
        </p:txBody>
      </p:sp>
      <p:sp>
        <p:nvSpPr>
          <p:cNvPr id="12" name="TextBox 11"/>
          <p:cNvSpPr txBox="1"/>
          <p:nvPr/>
        </p:nvSpPr>
        <p:spPr>
          <a:xfrm>
            <a:off x="685800" y="3200400"/>
            <a:ext cx="3337560" cy="2926080"/>
          </a:xfrm>
          <a:prstGeom prst="rect">
            <a:avLst/>
          </a:prstGeom>
          <a:noFill/>
        </p:spPr>
        <p:txBody>
          <a:bodyPr wrap="square" lIns="45720" rIns="45720" tIns="27432" bIns="27432">
            <a:spAutoFit/>
          </a:bodyPr>
          <a:lstStyle/>
          <a:p>
            <a:pPr>
              <a:spcAft>
                <a:spcPts val="500"/>
              </a:spcAft>
            </a:pPr>
            <a:r>
              <a:rPr sz="1200" b="0">
                <a:solidFill>
                  <a:srgbClr val="111111"/>
                </a:solidFill>
                <a:latin typeface="Arial"/>
              </a:rPr>
              <a:t>Give the site pages the assistants can quote: a real FAQ in the code they read and the store's rating in the code.</a:t>
            </a:r>
          </a:p>
          <a:p>
            <a:pPr>
              <a:spcAft>
                <a:spcPts val="500"/>
              </a:spcAft>
            </a:pPr>
            <a:r>
              <a:rPr sz="1200" b="0">
                <a:solidFill>
                  <a:srgbClr val="111111"/>
                </a:solidFill>
                <a:latin typeface="Arial"/>
              </a:rPr>
              <a:t>Complete the vehicle data on every page from the inventory feed.</a:t>
            </a:r>
          </a:p>
          <a:p>
            <a:pPr>
              <a:spcAft>
                <a:spcPts val="500"/>
              </a:spcAft>
            </a:pPr>
            <a:r>
              <a:rPr sz="1200" b="0">
                <a:solidFill>
                  <a:srgbClr val="111111"/>
                </a:solidFill>
                <a:latin typeface="Arial"/>
              </a:rPr>
              <a:t>Baseline report: where the store stands on day one.</a:t>
            </a:r>
          </a:p>
        </p:txBody>
      </p:sp>
      <p:sp>
        <p:nvSpPr>
          <p:cNvPr id="13" name="Rectangle 12"/>
          <p:cNvSpPr/>
          <p:nvPr/>
        </p:nvSpPr>
        <p:spPr>
          <a:xfrm>
            <a:off x="4297680" y="2331720"/>
            <a:ext cx="361188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297680" y="2331720"/>
            <a:ext cx="3611880" cy="54864"/>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434840" y="2468879"/>
            <a:ext cx="3337560" cy="274320"/>
          </a:xfrm>
          <a:prstGeom prst="rect">
            <a:avLst/>
          </a:prstGeom>
          <a:noFill/>
        </p:spPr>
        <p:txBody>
          <a:bodyPr wrap="square" lIns="45720" rIns="45720" tIns="27432" bIns="27432">
            <a:spAutoFit/>
          </a:bodyPr>
          <a:lstStyle/>
          <a:p>
            <a:pPr algn="l"/>
            <a:r>
              <a:rPr sz="1100" b="1">
                <a:solidFill>
                  <a:srgbClr val="666666"/>
                </a:solidFill>
                <a:latin typeface="Arial"/>
              </a:rPr>
              <a:t>EVERY MONTH</a:t>
            </a:r>
          </a:p>
        </p:txBody>
      </p:sp>
      <p:sp>
        <p:nvSpPr>
          <p:cNvPr id="16" name="TextBox 15"/>
          <p:cNvSpPr txBox="1"/>
          <p:nvPr/>
        </p:nvSpPr>
        <p:spPr>
          <a:xfrm>
            <a:off x="4434840" y="2715768"/>
            <a:ext cx="3337560" cy="365760"/>
          </a:xfrm>
          <a:prstGeom prst="rect">
            <a:avLst/>
          </a:prstGeom>
          <a:noFill/>
        </p:spPr>
        <p:txBody>
          <a:bodyPr wrap="square" lIns="45720" rIns="45720" tIns="27432" bIns="27432">
            <a:spAutoFit/>
          </a:bodyPr>
          <a:lstStyle/>
          <a:p>
            <a:pPr algn="l"/>
            <a:r>
              <a:rPr sz="1800" b="1">
                <a:solidFill>
                  <a:srgbClr val="111111"/>
                </a:solidFill>
                <a:latin typeface="Arial"/>
              </a:rPr>
              <a:t>Visibility</a:t>
            </a:r>
          </a:p>
        </p:txBody>
      </p:sp>
      <p:sp>
        <p:nvSpPr>
          <p:cNvPr id="17" name="TextBox 16"/>
          <p:cNvSpPr txBox="1"/>
          <p:nvPr/>
        </p:nvSpPr>
        <p:spPr>
          <a:xfrm>
            <a:off x="4434840" y="3200400"/>
            <a:ext cx="3337560" cy="2926080"/>
          </a:xfrm>
          <a:prstGeom prst="rect">
            <a:avLst/>
          </a:prstGeom>
          <a:noFill/>
        </p:spPr>
        <p:txBody>
          <a:bodyPr wrap="square" lIns="45720" rIns="45720" tIns="27432" bIns="27432">
            <a:spAutoFit/>
          </a:bodyPr>
          <a:lstStyle/>
          <a:p>
            <a:pPr>
              <a:spcAft>
                <a:spcPts val="500"/>
              </a:spcAft>
            </a:pPr>
            <a:r>
              <a:rPr sz="1200" b="0">
                <a:solidFill>
                  <a:srgbClr val="111111"/>
                </a:solidFill>
                <a:latin typeface="Arial"/>
              </a:rPr>
              <a:t>Put the store where the assistants look: detailed recent reviews, the directories they cite, local press and video, and pages on the site that answer these exact questions.</a:t>
            </a:r>
          </a:p>
          <a:p>
            <a:pPr>
              <a:spcAft>
                <a:spcPts val="500"/>
              </a:spcAft>
            </a:pPr>
            <a:r>
              <a:rPr sz="1200" b="0">
                <a:solidFill>
                  <a:srgbClr val="111111"/>
                </a:solidFill>
                <a:latin typeface="Arial"/>
              </a:rPr>
              <a:t>Weekly check of what ChatGPT, Google AI Overviews and Copilot say about the store and its competitors.</a:t>
            </a:r>
          </a:p>
        </p:txBody>
      </p:sp>
      <p:sp>
        <p:nvSpPr>
          <p:cNvPr id="18" name="Rectangle 17"/>
          <p:cNvSpPr/>
          <p:nvPr/>
        </p:nvSpPr>
        <p:spPr>
          <a:xfrm>
            <a:off x="8046720" y="2331720"/>
            <a:ext cx="361188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8046720" y="2331720"/>
            <a:ext cx="3611880" cy="54864"/>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183880" y="2468879"/>
            <a:ext cx="3337560" cy="274320"/>
          </a:xfrm>
          <a:prstGeom prst="rect">
            <a:avLst/>
          </a:prstGeom>
          <a:noFill/>
        </p:spPr>
        <p:txBody>
          <a:bodyPr wrap="square" lIns="45720" rIns="45720" tIns="27432" bIns="27432">
            <a:spAutoFit/>
          </a:bodyPr>
          <a:lstStyle/>
          <a:p>
            <a:pPr algn="l"/>
            <a:r>
              <a:rPr sz="1100" b="1">
                <a:solidFill>
                  <a:srgbClr val="666666"/>
                </a:solidFill>
                <a:latin typeface="Arial"/>
              </a:rPr>
              <a:t>EVERY TWO WEEKS</a:t>
            </a:r>
          </a:p>
        </p:txBody>
      </p:sp>
      <p:sp>
        <p:nvSpPr>
          <p:cNvPr id="21" name="TextBox 20"/>
          <p:cNvSpPr txBox="1"/>
          <p:nvPr/>
        </p:nvSpPr>
        <p:spPr>
          <a:xfrm>
            <a:off x="8183880" y="2715768"/>
            <a:ext cx="3337560" cy="365760"/>
          </a:xfrm>
          <a:prstGeom prst="rect">
            <a:avLst/>
          </a:prstGeom>
          <a:noFill/>
        </p:spPr>
        <p:txBody>
          <a:bodyPr wrap="square" lIns="45720" rIns="45720" tIns="27432" bIns="27432">
            <a:spAutoFit/>
          </a:bodyPr>
          <a:lstStyle/>
          <a:p>
            <a:pPr algn="l"/>
            <a:r>
              <a:rPr sz="1800" b="1">
                <a:solidFill>
                  <a:srgbClr val="111111"/>
                </a:solidFill>
                <a:latin typeface="Arial"/>
              </a:rPr>
              <a:t>Report</a:t>
            </a:r>
          </a:p>
        </p:txBody>
      </p:sp>
      <p:sp>
        <p:nvSpPr>
          <p:cNvPr id="22" name="TextBox 21"/>
          <p:cNvSpPr txBox="1"/>
          <p:nvPr/>
        </p:nvSpPr>
        <p:spPr>
          <a:xfrm>
            <a:off x="8183880" y="3200400"/>
            <a:ext cx="3337560" cy="2926080"/>
          </a:xfrm>
          <a:prstGeom prst="rect">
            <a:avLst/>
          </a:prstGeom>
          <a:noFill/>
        </p:spPr>
        <p:txBody>
          <a:bodyPr wrap="square" lIns="45720" rIns="45720" tIns="27432" bIns="27432">
            <a:spAutoFit/>
          </a:bodyPr>
          <a:lstStyle/>
          <a:p>
            <a:pPr>
              <a:spcAft>
                <a:spcPts val="500"/>
              </a:spcAft>
            </a:pPr>
            <a:r>
              <a:rPr sz="1200" b="0">
                <a:solidFill>
                  <a:srgbClr val="111111"/>
                </a:solidFill>
                <a:latin typeface="Arial"/>
              </a:rPr>
              <a:t>Same report every time, side by side with the last one.</a:t>
            </a:r>
          </a:p>
          <a:p>
            <a:pPr>
              <a:spcAft>
                <a:spcPts val="500"/>
              </a:spcAft>
            </a:pPr>
            <a:r>
              <a:rPr sz="1200" b="0">
                <a:solidFill>
                  <a:srgbClr val="111111"/>
                </a:solidFill>
                <a:latin typeface="Arial"/>
              </a:rPr>
              <a:t>Named by AI: today 1 of 3 answers.</a:t>
            </a:r>
          </a:p>
          <a:p>
            <a:pPr>
              <a:spcAft>
                <a:spcPts val="500"/>
              </a:spcAft>
            </a:pPr>
            <a:r>
              <a:rPr sz="1200" b="0">
                <a:solidFill>
                  <a:srgbClr val="111111"/>
                </a:solidFill>
                <a:latin typeface="Arial"/>
              </a:rPr>
              <a:t>Citations to the store's own site: today 1 of 37.</a:t>
            </a:r>
          </a:p>
          <a:p>
            <a:pPr>
              <a:spcAft>
                <a:spcPts val="500"/>
              </a:spcAft>
            </a:pPr>
            <a:r>
              <a:rPr sz="1200" b="0">
                <a:solidFill>
                  <a:srgbClr val="111111"/>
                </a:solidFill>
                <a:latin typeface="Arial"/>
              </a:rPr>
              <a:t>One page in plain English on top: what changed, what we did, what's next.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a-logo.png"/>
          <p:cNvPicPr>
            <a:picLocks noChangeAspect="1"/>
          </p:cNvPicPr>
          <p:nvPr/>
        </p:nvPicPr>
        <p:blipFill>
          <a:blip r:embed="rId2"/>
          <a:stretch>
            <a:fillRect/>
          </a:stretch>
        </p:blipFill>
        <p:spPr>
          <a:xfrm>
            <a:off x="548640" y="365760"/>
            <a:ext cx="1565177" cy="640080"/>
          </a:xfrm>
          <a:prstGeom prst="rect">
            <a:avLst/>
          </a:prstGeom>
        </p:spPr>
      </p:pic>
      <p:sp>
        <p:nvSpPr>
          <p:cNvPr id="3" name="TextBox 2"/>
          <p:cNvSpPr txBox="1"/>
          <p:nvPr/>
        </p:nvSpPr>
        <p:spPr>
          <a:xfrm>
            <a:off x="8503920" y="411480"/>
            <a:ext cx="3108960" cy="365760"/>
          </a:xfrm>
          <a:prstGeom prst="rect">
            <a:avLst/>
          </a:prstGeom>
          <a:noFill/>
        </p:spPr>
        <p:txBody>
          <a:bodyPr wrap="square" lIns="45720" rIns="45720" tIns="27432" bIns="27432">
            <a:spAutoFit/>
          </a:bodyPr>
          <a:lstStyle/>
          <a:p>
            <a:pPr algn="r"/>
            <a:r>
              <a:rPr sz="1100" b="1">
                <a:solidFill>
                  <a:srgbClr val="666666"/>
                </a:solidFill>
                <a:latin typeface="Arial"/>
              </a:rPr>
              <a:t>WHAT YOU GET</a:t>
            </a:r>
          </a:p>
        </p:txBody>
      </p:sp>
      <p:sp>
        <p:nvSpPr>
          <p:cNvPr id="4" name="TextBox 3"/>
          <p:cNvSpPr txBox="1"/>
          <p:nvPr/>
        </p:nvSpPr>
        <p:spPr>
          <a:xfrm>
            <a:off x="548640" y="1188720"/>
            <a:ext cx="11064240" cy="914400"/>
          </a:xfrm>
          <a:prstGeom prst="rect">
            <a:avLst/>
          </a:prstGeom>
          <a:noFill/>
        </p:spPr>
        <p:txBody>
          <a:bodyPr wrap="square" lIns="45720" rIns="45720" tIns="27432" bIns="27432">
            <a:spAutoFit/>
          </a:bodyPr>
          <a:lstStyle/>
          <a:p>
            <a:pPr algn="l"/>
            <a:r>
              <a:rPr sz="2800" b="1">
                <a:solidFill>
                  <a:srgbClr val="111111"/>
                </a:solidFill>
                <a:latin typeface="Arial"/>
              </a:rPr>
              <a:t>Your store named when the engines answer. Measured, not promised.</a:t>
            </a:r>
          </a:p>
        </p:txBody>
      </p:sp>
      <p:sp>
        <p:nvSpPr>
          <p:cNvPr id="5" name="Rectangle 4"/>
          <p:cNvSpPr/>
          <p:nvPr/>
        </p:nvSpPr>
        <p:spPr>
          <a:xfrm>
            <a:off x="548640" y="2103120"/>
            <a:ext cx="1463040" cy="36576"/>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355080"/>
            <a:ext cx="7315200" cy="274320"/>
          </a:xfrm>
          <a:prstGeom prst="rect">
            <a:avLst/>
          </a:prstGeom>
          <a:noFill/>
        </p:spPr>
        <p:txBody>
          <a:bodyPr wrap="square" lIns="45720" rIns="45720" tIns="27432" bIns="27432">
            <a:spAutoFit/>
          </a:bodyPr>
          <a:lstStyle/>
          <a:p>
            <a:pPr algn="l"/>
            <a:r>
              <a:rPr sz="1000" b="0">
                <a:solidFill>
                  <a:srgbClr val="666666"/>
                </a:solidFill>
                <a:latin typeface="Arial"/>
              </a:rPr>
              <a:t>Internet Automotive  ·  internetautomotive.com</a:t>
            </a:r>
          </a:p>
        </p:txBody>
      </p:sp>
      <p:sp>
        <p:nvSpPr>
          <p:cNvPr id="7" name="TextBox 6"/>
          <p:cNvSpPr txBox="1"/>
          <p:nvPr/>
        </p:nvSpPr>
        <p:spPr>
          <a:xfrm>
            <a:off x="10698480" y="6355080"/>
            <a:ext cx="914400" cy="274320"/>
          </a:xfrm>
          <a:prstGeom prst="rect">
            <a:avLst/>
          </a:prstGeom>
          <a:noFill/>
        </p:spPr>
        <p:txBody>
          <a:bodyPr wrap="square" lIns="45720" rIns="45720" tIns="27432" bIns="27432">
            <a:spAutoFit/>
          </a:bodyPr>
          <a:lstStyle/>
          <a:p>
            <a:pPr algn="r"/>
            <a:r>
              <a:rPr sz="1000" b="0">
                <a:solidFill>
                  <a:srgbClr val="666666"/>
                </a:solidFill>
                <a:latin typeface="Arial"/>
              </a:rPr>
              <a:t>4 / 4</a:t>
            </a:r>
          </a:p>
        </p:txBody>
      </p:sp>
      <p:sp>
        <p:nvSpPr>
          <p:cNvPr id="8" name="TextBox 7"/>
          <p:cNvSpPr txBox="1"/>
          <p:nvPr/>
        </p:nvSpPr>
        <p:spPr>
          <a:xfrm>
            <a:off x="548640" y="2331720"/>
            <a:ext cx="6766560" cy="3886200"/>
          </a:xfrm>
          <a:prstGeom prst="rect">
            <a:avLst/>
          </a:prstGeom>
          <a:noFill/>
        </p:spPr>
        <p:txBody>
          <a:bodyPr wrap="square" lIns="45720" rIns="45720" tIns="27432" bIns="27432">
            <a:spAutoFit/>
          </a:bodyPr>
          <a:lstStyle/>
          <a:p>
            <a:pPr>
              <a:spcAft>
                <a:spcPts val="700"/>
              </a:spcAft>
            </a:pPr>
            <a:r>
              <a:rPr sz="1400" b="1">
                <a:solidFill>
                  <a:srgbClr val="111111"/>
                </a:solidFill>
                <a:latin typeface="Arial"/>
              </a:rPr>
              <a:t>Named in the answer. </a:t>
            </a:r>
            <a:r>
              <a:rPr sz="1400" b="0">
                <a:solidFill>
                  <a:srgbClr val="111111"/>
                </a:solidFill>
                <a:latin typeface="Arial"/>
              </a:rPr>
              <a:t>When Google, ChatGPT or Copilot answer "best Toyota dealer near Los Angeles", Toyota of Downtown L.A. is in it. Today that is 1 of 3 answers; we count it every week and show you the count.</a:t>
            </a:r>
          </a:p>
          <a:p>
            <a:pPr>
              <a:spcAft>
                <a:spcPts val="700"/>
              </a:spcAft>
            </a:pPr>
            <a:r>
              <a:rPr sz="1400" b="1">
                <a:solidFill>
                  <a:srgbClr val="111111"/>
                </a:solidFill>
                <a:latin typeface="Arial"/>
              </a:rPr>
              <a:t>A foundation that stays fixed. </a:t>
            </a:r>
            <a:r>
              <a:rPr sz="1400" b="0">
                <a:solidFill>
                  <a:srgbClr val="111111"/>
                </a:solidFill>
                <a:latin typeface="Arial"/>
              </a:rPr>
              <a:t>Schema, speed and indexing are done once and kept that way. No repeat charges for the same work.</a:t>
            </a:r>
          </a:p>
          <a:p>
            <a:pPr>
              <a:spcAft>
                <a:spcPts val="700"/>
              </a:spcAft>
            </a:pPr>
            <a:r>
              <a:rPr sz="1400" b="1">
                <a:solidFill>
                  <a:srgbClr val="111111"/>
                </a:solidFill>
                <a:latin typeface="Arial"/>
              </a:rPr>
              <a:t>Reviews handled. </a:t>
            </a:r>
            <a:r>
              <a:rPr sz="1400" b="0">
                <a:solidFill>
                  <a:srgbClr val="111111"/>
                </a:solidFill>
                <a:latin typeface="Arial"/>
              </a:rPr>
              <a:t>Every review answered, more new ones coming in, no negative review left standing alone.</a:t>
            </a:r>
          </a:p>
          <a:p>
            <a:pPr>
              <a:spcAft>
                <a:spcPts val="700"/>
              </a:spcAft>
            </a:pPr>
            <a:r>
              <a:rPr sz="1400" b="1">
                <a:solidFill>
                  <a:srgbClr val="111111"/>
                </a:solidFill>
                <a:latin typeface="Arial"/>
              </a:rPr>
              <a:t>Bing and the AI engines covered. </a:t>
            </a:r>
            <a:r>
              <a:rPr sz="1400" b="0">
                <a:solidFill>
                  <a:srgbClr val="111111"/>
                </a:solidFill>
                <a:latin typeface="Arial"/>
              </a:rPr>
              <a:t>The channels your competitors ignore, working for you.</a:t>
            </a:r>
          </a:p>
          <a:p>
            <a:pPr>
              <a:spcAft>
                <a:spcPts val="700"/>
              </a:spcAft>
            </a:pPr>
            <a:r>
              <a:rPr sz="1400" b="1">
                <a:solidFill>
                  <a:srgbClr val="111111"/>
                </a:solidFill>
                <a:latin typeface="Arial"/>
              </a:rPr>
              <a:t>A report you can read in two minutes. </a:t>
            </a:r>
            <a:r>
              <a:rPr sz="1400" b="0">
                <a:solidFill>
                  <a:srgbClr val="111111"/>
                </a:solidFill>
                <a:latin typeface="Arial"/>
              </a:rPr>
              <a:t>Every two weeks, side by side with the last one, plus a live dashboard link.</a:t>
            </a:r>
          </a:p>
          <a:p>
            <a:pPr>
              <a:spcAft>
                <a:spcPts val="700"/>
              </a:spcAft>
            </a:pPr>
            <a:r>
              <a:rPr sz="1400" b="1">
                <a:solidFill>
                  <a:srgbClr val="111111"/>
                </a:solidFill>
                <a:latin typeface="Arial"/>
              </a:rPr>
              <a:t>A six-month roadmap per rooftop. </a:t>
            </a:r>
            <a:r>
              <a:rPr sz="1400" b="0">
                <a:solidFill>
                  <a:srgbClr val="111111"/>
                </a:solidFill>
                <a:latin typeface="Arial"/>
              </a:rPr>
              <a:t>Audit → Prioritize → Execute → Measure → Optimize → Report. You always know what comes next.</a:t>
            </a:r>
          </a:p>
        </p:txBody>
      </p:sp>
      <p:sp>
        <p:nvSpPr>
          <p:cNvPr id="9" name="Rectangle 8"/>
          <p:cNvSpPr/>
          <p:nvPr/>
        </p:nvSpPr>
        <p:spPr>
          <a:xfrm>
            <a:off x="7589520" y="2331720"/>
            <a:ext cx="402336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772400" y="2441448"/>
            <a:ext cx="3657600" cy="320040"/>
          </a:xfrm>
          <a:prstGeom prst="rect">
            <a:avLst/>
          </a:prstGeom>
          <a:noFill/>
        </p:spPr>
        <p:txBody>
          <a:bodyPr wrap="square" lIns="45720" rIns="45720" tIns="27432" bIns="27432">
            <a:spAutoFit/>
          </a:bodyPr>
          <a:lstStyle/>
          <a:p>
            <a:pPr algn="l"/>
            <a:r>
              <a:rPr sz="1300" b="1">
                <a:solidFill>
                  <a:srgbClr val="D0021B"/>
                </a:solidFill>
                <a:latin typeface="Arial"/>
              </a:rPr>
              <a:t>AI Visibility</a:t>
            </a:r>
          </a:p>
        </p:txBody>
      </p:sp>
      <p:sp>
        <p:nvSpPr>
          <p:cNvPr id="11" name="TextBox 10"/>
          <p:cNvSpPr txBox="1"/>
          <p:nvPr/>
        </p:nvSpPr>
        <p:spPr>
          <a:xfrm>
            <a:off x="7772400" y="2734056"/>
            <a:ext cx="1828800" cy="548640"/>
          </a:xfrm>
          <a:prstGeom prst="rect">
            <a:avLst/>
          </a:prstGeom>
          <a:noFill/>
        </p:spPr>
        <p:txBody>
          <a:bodyPr wrap="square" lIns="45720" rIns="45720" tIns="27432" bIns="27432">
            <a:spAutoFit/>
          </a:bodyPr>
          <a:lstStyle/>
          <a:p>
            <a:pPr algn="l"/>
            <a:r>
              <a:rPr sz="3000" b="1">
                <a:solidFill>
                  <a:srgbClr val="111111"/>
                </a:solidFill>
                <a:latin typeface="Arial"/>
              </a:rPr>
              <a:t>$1,995</a:t>
            </a:r>
          </a:p>
        </p:txBody>
      </p:sp>
      <p:sp>
        <p:nvSpPr>
          <p:cNvPr id="12" name="TextBox 11"/>
          <p:cNvSpPr txBox="1"/>
          <p:nvPr/>
        </p:nvSpPr>
        <p:spPr>
          <a:xfrm>
            <a:off x="9509760" y="2916936"/>
            <a:ext cx="2011680" cy="320040"/>
          </a:xfrm>
          <a:prstGeom prst="rect">
            <a:avLst/>
          </a:prstGeom>
          <a:noFill/>
        </p:spPr>
        <p:txBody>
          <a:bodyPr wrap="square" lIns="45720" rIns="45720" tIns="27432" bIns="27432">
            <a:spAutoFit/>
          </a:bodyPr>
          <a:lstStyle/>
          <a:p>
            <a:pPr algn="l"/>
            <a:r>
              <a:rPr sz="1100" b="0">
                <a:solidFill>
                  <a:srgbClr val="666666"/>
                </a:solidFill>
                <a:latin typeface="Arial"/>
              </a:rPr>
              <a:t>per rooftop, per month</a:t>
            </a:r>
          </a:p>
        </p:txBody>
      </p:sp>
      <p:sp>
        <p:nvSpPr>
          <p:cNvPr id="13" name="TextBox 12"/>
          <p:cNvSpPr txBox="1"/>
          <p:nvPr/>
        </p:nvSpPr>
        <p:spPr>
          <a:xfrm>
            <a:off x="7772400" y="3337560"/>
            <a:ext cx="3657600" cy="777240"/>
          </a:xfrm>
          <a:prstGeom prst="rect">
            <a:avLst/>
          </a:prstGeom>
          <a:noFill/>
        </p:spPr>
        <p:txBody>
          <a:bodyPr wrap="square" lIns="45720" rIns="45720" tIns="27432" bIns="27432">
            <a:spAutoFit/>
          </a:bodyPr>
          <a:lstStyle/>
          <a:p>
            <a:pPr>
              <a:spcAft>
                <a:spcPts val="200"/>
              </a:spcAft>
            </a:pPr>
            <a:r>
              <a:rPr sz="1100" b="0">
                <a:solidFill>
                  <a:srgbClr val="111111"/>
                </a:solidFill>
                <a:latin typeface="Arial"/>
              </a:rPr>
              <a:t>SEO, GEO and AEO: the audit and fixes, the monthly work and the reports on the previous slide.</a:t>
            </a:r>
          </a:p>
        </p:txBody>
      </p:sp>
      <p:sp>
        <p:nvSpPr>
          <p:cNvPr id="14" name="TextBox 13"/>
          <p:cNvSpPr txBox="1"/>
          <p:nvPr/>
        </p:nvSpPr>
        <p:spPr>
          <a:xfrm>
            <a:off x="7772400" y="4224528"/>
            <a:ext cx="3657600" cy="320040"/>
          </a:xfrm>
          <a:prstGeom prst="rect">
            <a:avLst/>
          </a:prstGeom>
          <a:noFill/>
        </p:spPr>
        <p:txBody>
          <a:bodyPr wrap="square" lIns="45720" rIns="45720" tIns="27432" bIns="27432">
            <a:spAutoFit/>
          </a:bodyPr>
          <a:lstStyle/>
          <a:p>
            <a:pPr algn="l"/>
            <a:r>
              <a:rPr sz="1300" b="1">
                <a:solidFill>
                  <a:srgbClr val="D0021B"/>
                </a:solidFill>
                <a:latin typeface="Arial"/>
              </a:rPr>
              <a:t>AI Visibility + CTA</a:t>
            </a:r>
          </a:p>
        </p:txBody>
      </p:sp>
      <p:sp>
        <p:nvSpPr>
          <p:cNvPr id="15" name="TextBox 14"/>
          <p:cNvSpPr txBox="1"/>
          <p:nvPr/>
        </p:nvSpPr>
        <p:spPr>
          <a:xfrm>
            <a:off x="7772400" y="4517136"/>
            <a:ext cx="1828800" cy="548640"/>
          </a:xfrm>
          <a:prstGeom prst="rect">
            <a:avLst/>
          </a:prstGeom>
          <a:noFill/>
        </p:spPr>
        <p:txBody>
          <a:bodyPr wrap="square" lIns="45720" rIns="45720" tIns="27432" bIns="27432">
            <a:spAutoFit/>
          </a:bodyPr>
          <a:lstStyle/>
          <a:p>
            <a:pPr algn="l"/>
            <a:r>
              <a:rPr sz="3000" b="1">
                <a:solidFill>
                  <a:srgbClr val="111111"/>
                </a:solidFill>
                <a:latin typeface="Arial"/>
              </a:rPr>
              <a:t>$2,995</a:t>
            </a:r>
          </a:p>
        </p:txBody>
      </p:sp>
      <p:sp>
        <p:nvSpPr>
          <p:cNvPr id="16" name="TextBox 15"/>
          <p:cNvSpPr txBox="1"/>
          <p:nvPr/>
        </p:nvSpPr>
        <p:spPr>
          <a:xfrm>
            <a:off x="9509760" y="4700016"/>
            <a:ext cx="2011680" cy="320040"/>
          </a:xfrm>
          <a:prstGeom prst="rect">
            <a:avLst/>
          </a:prstGeom>
          <a:noFill/>
        </p:spPr>
        <p:txBody>
          <a:bodyPr wrap="square" lIns="45720" rIns="45720" tIns="27432" bIns="27432">
            <a:spAutoFit/>
          </a:bodyPr>
          <a:lstStyle/>
          <a:p>
            <a:pPr algn="l"/>
            <a:r>
              <a:rPr sz="1100" b="0">
                <a:solidFill>
                  <a:srgbClr val="666666"/>
                </a:solidFill>
                <a:latin typeface="Arial"/>
              </a:rPr>
              <a:t>per rooftop, per month</a:t>
            </a:r>
          </a:p>
        </p:txBody>
      </p:sp>
      <p:sp>
        <p:nvSpPr>
          <p:cNvPr id="17" name="TextBox 16"/>
          <p:cNvSpPr txBox="1"/>
          <p:nvPr/>
        </p:nvSpPr>
        <p:spPr>
          <a:xfrm>
            <a:off x="7772400" y="5120640"/>
            <a:ext cx="3657600" cy="777240"/>
          </a:xfrm>
          <a:prstGeom prst="rect">
            <a:avLst/>
          </a:prstGeom>
          <a:noFill/>
        </p:spPr>
        <p:txBody>
          <a:bodyPr wrap="square" lIns="45720" rIns="45720" tIns="27432" bIns="27432">
            <a:spAutoFit/>
          </a:bodyPr>
          <a:lstStyle/>
          <a:p>
            <a:pPr>
              <a:spcAft>
                <a:spcPts val="200"/>
              </a:spcAft>
            </a:pPr>
            <a:r>
              <a:rPr sz="1100" b="0">
                <a:solidFill>
                  <a:srgbClr val="111111"/>
                </a:solidFill>
                <a:latin typeface="Arial"/>
              </a:rPr>
              <a:t>Everything in AI Visibility, plus chat and the CTA package on your site.</a:t>
            </a:r>
          </a:p>
        </p:txBody>
      </p:sp>
      <p:sp>
        <p:nvSpPr>
          <p:cNvPr id="18" name="Rectangle 17"/>
          <p:cNvSpPr/>
          <p:nvPr/>
        </p:nvSpPr>
        <p:spPr>
          <a:xfrm>
            <a:off x="7772400" y="4114800"/>
            <a:ext cx="3657600" cy="18288"/>
          </a:xfrm>
          <a:prstGeom prst="rect">
            <a:avLst/>
          </a:prstGeom>
          <a:solidFill>
            <a:srgbClr val="D9D9D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0" y="5833872"/>
            <a:ext cx="3657600" cy="365760"/>
          </a:xfrm>
          <a:prstGeom prst="rect">
            <a:avLst/>
          </a:prstGeom>
          <a:noFill/>
        </p:spPr>
        <p:txBody>
          <a:bodyPr wrap="square" lIns="45720" rIns="45720" tIns="27432" bIns="27432">
            <a:spAutoFit/>
          </a:bodyPr>
          <a:lstStyle/>
          <a:p>
            <a:pPr algn="l"/>
            <a:r>
              <a:rPr sz="1000" b="0">
                <a:solidFill>
                  <a:srgbClr val="666666"/>
                </a:solidFill>
                <a:latin typeface="Arial"/>
              </a:rPr>
              <a:t>Onboarding audit and fixes included in both. First report within two weeks of access.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