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THE PROBLEM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400" b="1">
                <a:solidFill>
                  <a:srgbClr val="111111"/>
                </a:solidFill>
                <a:latin typeface="Arial"/>
              </a:rPr>
              <a:t>Buyers asking AI for a Subaru dealer around Huntington Beach hear Sutherlin Subaru Huntington Beach in 1 of 6 answers.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1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521208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Buyers now ask Google AI Overviews, ChatGPT, Copilot and Perplexity for "best Subaru dealer near Huntington Beach" before they ever open your site.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Those engines don't read your ads. They read your site's structure, your Google Business Profile, your reviews, Bing, and what other sites say about you.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If any of that is thin, the engine names a competitor. You never see the lead, so you never know it was lost.</a:t>
            </a:r>
          </a:p>
          <a:p>
            <a:pPr>
              <a:spcAft>
                <a:spcPts val="900"/>
              </a:spcAft>
            </a:pPr>
            <a:r>
              <a:rPr sz="1500" b="0">
                <a:solidFill>
                  <a:srgbClr val="111111"/>
                </a:solidFill>
                <a:latin typeface="Arial"/>
              </a:rPr>
              <a:t>These are not effort problems. Well-run stores have them, because nobody on the dealer side is looking at what the engines read.</a:t>
            </a:r>
          </a:p>
        </p:txBody>
      </p:sp>
      <p:sp>
        <p:nvSpPr>
          <p:cNvPr id="9" name="Rectangle 8"/>
          <p:cNvSpPr/>
          <p:nvPr/>
        </p:nvSpPr>
        <p:spPr>
          <a:xfrm>
            <a:off x="6035040" y="2331720"/>
            <a:ext cx="557784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217920" y="2441448"/>
            <a:ext cx="521208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What we found at Sutherlin Subaru Huntington Beach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217920" y="2715768"/>
            <a:ext cx="521208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50" b="0">
                <a:solidFill>
                  <a:srgbClr val="666666"/>
                </a:solidFill>
                <a:latin typeface="Arial"/>
              </a:rPr>
              <a:t>Dealer Check, 2026-09-25. 10 things to fix, 2 of them costing the store buyers today. 7 fixed once in the first week, 3 worked every month.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217920" y="3200400"/>
            <a:ext cx="521208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AI assistants leave the store out. </a:t>
            </a:r>
            <a:r>
              <a:rPr sz="1250" b="0">
                <a:solidFill>
                  <a:srgbClr val="111111"/>
                </a:solidFill>
                <a:latin typeface="Arial"/>
              </a:rPr>
              <a:t>Named by AI: 1 of 6 answers.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The homepage is heavy on a phone. </a:t>
            </a:r>
            <a:r>
              <a:rPr sz="1250" b="0">
                <a:solidFill>
                  <a:srgbClr val="111111"/>
                </a:solidFill>
                <a:latin typeface="Arial"/>
              </a:rPr>
              <a:t>Mobile homepage weight: 12.0 MB, 228 requests.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Asked what is on the lot right now, the assistants can't see the inventory. </a:t>
            </a:r>
            <a:r>
              <a:rPr sz="1250" b="0">
                <a:solidFill>
                  <a:srgbClr val="111111"/>
                </a:solidFill>
                <a:latin typeface="Arial"/>
              </a:rPr>
              <a:t>"In stock now" answers naming the store: 0 of 4.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AI quotes other sites about the store, not the store. </a:t>
            </a:r>
            <a:r>
              <a:rPr sz="1250" b="0">
                <a:solidFill>
                  <a:srgbClr val="111111"/>
                </a:solidFill>
                <a:latin typeface="Arial"/>
              </a:rPr>
              <a:t>Citations to the store's own site: 0 of 11.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The store is off Google's first page for buying searches. </a:t>
            </a:r>
            <a:r>
              <a:rPr sz="1250" b="0">
                <a:solidFill>
                  <a:srgbClr val="111111"/>
                </a:solidFill>
                <a:latin typeface="Arial"/>
              </a:rPr>
              <a:t>Buying searches in Google's top 10: 4 of 10.</a:t>
            </a:r>
          </a:p>
          <a:p>
            <a:pPr>
              <a:spcAft>
                <a:spcPts val="550"/>
              </a:spcAft>
            </a:pPr>
            <a:r>
              <a:rPr sz="1250" b="1">
                <a:solidFill>
                  <a:srgbClr val="111111"/>
                </a:solidFill>
                <a:latin typeface="Arial"/>
              </a:rPr>
              <a:t>Bing barely knows the store, and Bing is what ChatGPT reads. </a:t>
            </a:r>
            <a:r>
              <a:rPr sz="1250" b="0">
                <a:solidFill>
                  <a:srgbClr val="111111"/>
                </a:solidFill>
                <a:latin typeface="Arial"/>
              </a:rPr>
              <a:t>Searches in Bing's top 10: 0 of 10.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NEED FROM YOU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Six things. One hour of your time. No developer on your side.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2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1. Website access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8580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site runs on DealerOn. Changes go through the vendor's admin or a support ticket.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Add Internet Automotive as an agency user. We confirm access works before anything is billed.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29768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3484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2. Google Business Profile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3484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Manager access for every rooftop.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Reviews, Q&amp;A, services, hours and photos live here. This is what AI engines read first.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046720" y="233172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183880" y="242316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3. Analytics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183880" y="278892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Google Analytics 4 and Search Console: viewer access.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Bing Webmaster Tools: we set it up if you don't have it.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54864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8580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4. One contact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8580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person who approves new pages and the tone of review replies.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Written approvals. A same-day yes or no is enough.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29768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3484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5. Your priorities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3484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The check ran on Subaru and the Outback around Huntington Beach.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Tell us the rooftops, the three models per store you most want to move, and the cities you sell to.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46720" y="4343400"/>
            <a:ext cx="3611880" cy="1874519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8183880" y="4434840"/>
            <a:ext cx="333756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400" b="1">
                <a:solidFill>
                  <a:srgbClr val="D0021B"/>
                </a:solidFill>
                <a:latin typeface="Arial"/>
              </a:rPr>
              <a:t>6. Kickoff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183880" y="4800600"/>
            <a:ext cx="3337560" cy="1325879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hour, once.</a:t>
            </a:r>
          </a:p>
          <a:p>
            <a:pPr>
              <a:spcAft>
                <a:spcPts val="3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After that you get a report every two weeks and a dashboard link. Nothing else is required of you.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WE DO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Fix the foundation once. Build visibility every month. Show it every two weeks.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3 / 4</a:t>
            </a:r>
          </a:p>
        </p:txBody>
      </p:sp>
      <p:sp>
        <p:nvSpPr>
          <p:cNvPr id="8" name="Rectangle 7"/>
          <p:cNvSpPr/>
          <p:nvPr/>
        </p:nvSpPr>
        <p:spPr>
          <a:xfrm>
            <a:off x="54864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54864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FIRST WEEK, ONCE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Fix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Compress the images, defer the scripts, drop the third-party tags that don't earn their keep.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Make sure every vehicle is in the inventory sitemap the day it lands and that Bing and Google pick it up, so the assistants can quote the lot, not a guess.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Give the site pages the assistants can quote: a plain answers file for AI crawlers, a real FAQ in the code they read and the store's rating in the code.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Register the site with Bing, submit the inventory sitemap, turn on instant indexing.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Fix the store's own page for its name: title, address and phone matching Google exactly, the dealer's details in the code Google reads.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One phone everywhere: site, Google, directories.</a:t>
            </a:r>
          </a:p>
          <a:p>
            <a:pPr>
              <a:spcAft>
                <a:spcPts val="300"/>
              </a:spcAft>
            </a:pPr>
            <a:r>
              <a:rPr sz="1000" b="0">
                <a:solidFill>
                  <a:srgbClr val="111111"/>
                </a:solidFill>
                <a:latin typeface="Arial"/>
              </a:rPr>
              <a:t>Baseline report: where the store stands on day one.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9768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429768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443484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MONTH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3484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Visibility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3484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Put the store where the assistants look: detailed recent reviews, the directories they cite, local press and video, and pages on the site that answer these exact questions.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Pages the store is missing: one for each city it sells to, one for each model, written for people and kept current.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One page per city, written for that city, not copied.</a:t>
            </a:r>
          </a:p>
          <a:p>
            <a:pPr>
              <a:spcAft>
                <a:spcPts val="500"/>
              </a:spcAft>
            </a:pPr>
            <a:r>
              <a:rPr sz="1200" b="0">
                <a:solidFill>
                  <a:srgbClr val="111111"/>
                </a:solidFill>
                <a:latin typeface="Arial"/>
              </a:rPr>
              <a:t>Weekly check of what ChatGPT, Google AI Overviews and Copilot say about the store and its competitors.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46720" y="2331720"/>
            <a:ext cx="361188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8046720" y="2331720"/>
            <a:ext cx="3611880" cy="54864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8183880" y="2468879"/>
            <a:ext cx="333756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1">
                <a:solidFill>
                  <a:srgbClr val="666666"/>
                </a:solidFill>
                <a:latin typeface="Arial"/>
              </a:rPr>
              <a:t>EVERY TWO WEEKS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183880" y="2715768"/>
            <a:ext cx="33375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800" b="1">
                <a:solidFill>
                  <a:srgbClr val="111111"/>
                </a:solidFill>
                <a:latin typeface="Arial"/>
              </a:rPr>
              <a:t>Report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183880" y="3200400"/>
            <a:ext cx="3337560" cy="2926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Same report every time, side by side with the last one.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Named by AI: today 1 of 6 answers.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Mobile homepage weight: today 12.0 MB, 228 requests.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"In stock now" answers naming the store: today 0 of 4.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Citations to the store's own site: today 0 of 11.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Buying searches in Google's top 10: today 4 of 10.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Searches in Bing's top 10: today 0 of 10.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Own site's rank for the store's name: today #2.</a:t>
            </a:r>
          </a:p>
          <a:p>
            <a:pPr>
              <a:spcAft>
                <a:spcPts val="350"/>
              </a:spcAft>
            </a:pPr>
            <a:r>
              <a:rPr sz="1050" b="0">
                <a:solidFill>
                  <a:srgbClr val="111111"/>
                </a:solidFill>
                <a:latin typeface="Arial"/>
              </a:rPr>
              <a:t>One page in plain English on top: what changed, what we did, what's next.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a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640" y="365760"/>
            <a:ext cx="1565177" cy="64008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503920" y="411480"/>
            <a:ext cx="310896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100" b="1">
                <a:solidFill>
                  <a:srgbClr val="666666"/>
                </a:solidFill>
                <a:latin typeface="Arial"/>
              </a:rPr>
              <a:t>WHAT YOU GET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118872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2800" b="1">
                <a:solidFill>
                  <a:srgbClr val="111111"/>
                </a:solidFill>
                <a:latin typeface="Arial"/>
              </a:rPr>
              <a:t>Your store named when the engines answer. Measured, not promised.</a:t>
            </a:r>
          </a:p>
        </p:txBody>
      </p:sp>
      <p:sp>
        <p:nvSpPr>
          <p:cNvPr id="5" name="Rectangle 4"/>
          <p:cNvSpPr/>
          <p:nvPr/>
        </p:nvSpPr>
        <p:spPr>
          <a:xfrm>
            <a:off x="548640" y="2103120"/>
            <a:ext cx="1463040" cy="36576"/>
          </a:xfrm>
          <a:prstGeom prst="rect">
            <a:avLst/>
          </a:prstGeom>
          <a:solidFill>
            <a:srgbClr val="D0021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548640" y="6355080"/>
            <a:ext cx="73152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Internet Automotive  ·  internetautomotive.com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98480" y="6355080"/>
            <a:ext cx="91440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r"/>
            <a:r>
              <a:rPr sz="1000" b="0">
                <a:solidFill>
                  <a:srgbClr val="666666"/>
                </a:solidFill>
                <a:latin typeface="Arial"/>
              </a:rPr>
              <a:t>4 / 4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2331720"/>
            <a:ext cx="6766560" cy="388620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Named in the answer. </a:t>
            </a:r>
            <a:r>
              <a:rPr sz="1400" b="0">
                <a:solidFill>
                  <a:srgbClr val="111111"/>
                </a:solidFill>
                <a:latin typeface="Arial"/>
              </a:rPr>
              <a:t>When Google, ChatGPT or Copilot answer "best Subaru dealer near Huntington Beach", Sutherlin Subaru Huntington Beach is in it. Today that is 1 of 6 answers; we count it every week and show you the count.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foundation that stays fixed. </a:t>
            </a:r>
            <a:r>
              <a:rPr sz="1400" b="0">
                <a:solidFill>
                  <a:srgbClr val="111111"/>
                </a:solidFill>
                <a:latin typeface="Arial"/>
              </a:rPr>
              <a:t>Schema, speed and indexing are done once and kept that way. No repeat charges for the same work.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Reviews handled.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review answered, more new ones coming in, no negative review left standing alone.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Bing and the AI engines covered. </a:t>
            </a:r>
            <a:r>
              <a:rPr sz="1400" b="0">
                <a:solidFill>
                  <a:srgbClr val="111111"/>
                </a:solidFill>
                <a:latin typeface="Arial"/>
              </a:rPr>
              <a:t>The channels your competitors ignore, working for you.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report you can read in two minutes. </a:t>
            </a:r>
            <a:r>
              <a:rPr sz="1400" b="0">
                <a:solidFill>
                  <a:srgbClr val="111111"/>
                </a:solidFill>
                <a:latin typeface="Arial"/>
              </a:rPr>
              <a:t>Every two weeks, side by side with the last one, plus a live dashboard link.</a:t>
            </a:r>
          </a:p>
          <a:p>
            <a:pPr>
              <a:spcAft>
                <a:spcPts val="700"/>
              </a:spcAft>
            </a:pPr>
            <a:r>
              <a:rPr sz="1400" b="1">
                <a:solidFill>
                  <a:srgbClr val="111111"/>
                </a:solidFill>
                <a:latin typeface="Arial"/>
              </a:rPr>
              <a:t>A six-month roadmap per rooftop. </a:t>
            </a:r>
            <a:r>
              <a:rPr sz="1400" b="0">
                <a:solidFill>
                  <a:srgbClr val="111111"/>
                </a:solidFill>
                <a:latin typeface="Arial"/>
              </a:rPr>
              <a:t>Audit → Prioritize → Execute → Measure → Optimize → Report. You always know what comes next.</a:t>
            </a:r>
          </a:p>
        </p:txBody>
      </p:sp>
      <p:sp>
        <p:nvSpPr>
          <p:cNvPr id="9" name="Rectangle 8"/>
          <p:cNvSpPr/>
          <p:nvPr/>
        </p:nvSpPr>
        <p:spPr>
          <a:xfrm>
            <a:off x="7589520" y="2331720"/>
            <a:ext cx="4023360" cy="38862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772400" y="244144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0" y="273405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$1,995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9509760" y="291693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72400" y="333756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SEO, GEO and AEO: the audit and fixes, the monthly work and the reports on the previous slide.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772400" y="4224528"/>
            <a:ext cx="365760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300" b="1">
                <a:solidFill>
                  <a:srgbClr val="D0021B"/>
                </a:solidFill>
                <a:latin typeface="Arial"/>
              </a:rPr>
              <a:t>AI Visibility + CTA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772400" y="4517136"/>
            <a:ext cx="18288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3000" b="1">
                <a:solidFill>
                  <a:srgbClr val="111111"/>
                </a:solidFill>
                <a:latin typeface="Arial"/>
              </a:rPr>
              <a:t>$2,995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9509760" y="4700016"/>
            <a:ext cx="2011680" cy="3200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100" b="0">
                <a:solidFill>
                  <a:srgbClr val="666666"/>
                </a:solidFill>
                <a:latin typeface="Arial"/>
              </a:rPr>
              <a:t>per rooftop, per month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772400" y="5120640"/>
            <a:ext cx="3657600" cy="7772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spcAft>
                <a:spcPts val="200"/>
              </a:spcAft>
            </a:pPr>
            <a:r>
              <a:rPr sz="1100" b="0">
                <a:solidFill>
                  <a:srgbClr val="111111"/>
                </a:solidFill>
                <a:latin typeface="Arial"/>
              </a:rPr>
              <a:t>Everything in AI Visibility, plus chat and the CTA package on your site.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772400" y="4114800"/>
            <a:ext cx="3657600" cy="18288"/>
          </a:xfrm>
          <a:prstGeom prst="rect">
            <a:avLst/>
          </a:prstGeom>
          <a:solidFill>
            <a:srgbClr val="D9D9D9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7772400" y="5833872"/>
            <a:ext cx="3657600" cy="3657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 algn="l"/>
            <a:r>
              <a:rPr sz="1000" b="0">
                <a:solidFill>
                  <a:srgbClr val="666666"/>
                </a:solidFill>
                <a:latin typeface="Arial"/>
              </a:rPr>
              <a:t>Onboarding audit and fixes included in both. First report within two weeks of access.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