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a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365760"/>
            <a:ext cx="1565177" cy="64008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503920" y="411480"/>
            <a:ext cx="3108960" cy="36576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r"/>
            <a:r>
              <a:rPr sz="1100" b="1">
                <a:solidFill>
                  <a:srgbClr val="666666"/>
                </a:solidFill>
                <a:latin typeface="Arial"/>
              </a:rPr>
              <a:t>THE PROBLEM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188720"/>
            <a:ext cx="11064240" cy="91440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2800" b="1">
                <a:solidFill>
                  <a:srgbClr val="111111"/>
                </a:solidFill>
                <a:latin typeface="Arial"/>
              </a:rPr>
              <a:t>Buyers asking AI for a Hyundai dealer around Knoxville hear Twin City Hyundai in 4 of 6 answers.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2103120"/>
            <a:ext cx="1463040" cy="36576"/>
          </a:xfrm>
          <a:prstGeom prst="rect">
            <a:avLst/>
          </a:prstGeom>
          <a:solidFill>
            <a:srgbClr val="D0021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6355080"/>
            <a:ext cx="73152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000" b="0">
                <a:solidFill>
                  <a:srgbClr val="666666"/>
                </a:solidFill>
                <a:latin typeface="Arial"/>
              </a:rPr>
              <a:t>Internet Automotive  ·  internetautomotive.com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698480" y="6355080"/>
            <a:ext cx="9144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r"/>
            <a:r>
              <a:rPr sz="1000" b="0">
                <a:solidFill>
                  <a:srgbClr val="666666"/>
                </a:solidFill>
                <a:latin typeface="Arial"/>
              </a:rPr>
              <a:t>1 / 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2331720"/>
            <a:ext cx="5212080" cy="388620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>
              <a:spcAft>
                <a:spcPts val="900"/>
              </a:spcAft>
            </a:pPr>
            <a:r>
              <a:rPr sz="1500" b="0">
                <a:solidFill>
                  <a:srgbClr val="111111"/>
                </a:solidFill>
                <a:latin typeface="Arial"/>
              </a:rPr>
              <a:t>Buyers now ask Google AI Overviews, ChatGPT, Copilot and Perplexity for "best Hyundai dealer near Knoxville" before they ever open your site.</a:t>
            </a:r>
          </a:p>
          <a:p>
            <a:pPr>
              <a:spcAft>
                <a:spcPts val="900"/>
              </a:spcAft>
            </a:pPr>
            <a:r>
              <a:rPr sz="1500" b="0">
                <a:solidFill>
                  <a:srgbClr val="111111"/>
                </a:solidFill>
                <a:latin typeface="Arial"/>
              </a:rPr>
              <a:t>Those engines don't read your ads. They read your site's structure, your Google Business Profile, your reviews, Bing, and what other sites say about you.</a:t>
            </a:r>
          </a:p>
          <a:p>
            <a:pPr>
              <a:spcAft>
                <a:spcPts val="900"/>
              </a:spcAft>
            </a:pPr>
            <a:r>
              <a:rPr sz="1500" b="0">
                <a:solidFill>
                  <a:srgbClr val="111111"/>
                </a:solidFill>
                <a:latin typeface="Arial"/>
              </a:rPr>
              <a:t>If any of that is thin, the engine names a competitor. You never see the lead, so you never know it was lost.</a:t>
            </a:r>
          </a:p>
          <a:p>
            <a:pPr>
              <a:spcAft>
                <a:spcPts val="900"/>
              </a:spcAft>
            </a:pPr>
            <a:r>
              <a:rPr sz="1500" b="0">
                <a:solidFill>
                  <a:srgbClr val="111111"/>
                </a:solidFill>
                <a:latin typeface="Arial"/>
              </a:rPr>
              <a:t>These are not effort problems. Well-run stores have them, because nobody on the dealer side is looking at what the engines read.</a:t>
            </a:r>
          </a:p>
        </p:txBody>
      </p:sp>
      <p:sp>
        <p:nvSpPr>
          <p:cNvPr id="9" name="Rectangle 8"/>
          <p:cNvSpPr/>
          <p:nvPr/>
        </p:nvSpPr>
        <p:spPr>
          <a:xfrm>
            <a:off x="6035040" y="2331720"/>
            <a:ext cx="5577840" cy="38862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217920" y="2441448"/>
            <a:ext cx="5212080" cy="36576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300" b="1">
                <a:solidFill>
                  <a:srgbClr val="D0021B"/>
                </a:solidFill>
                <a:latin typeface="Arial"/>
              </a:rPr>
              <a:t>What we found at Twin City Hyundai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217920" y="2715768"/>
            <a:ext cx="521208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050" b="0">
                <a:solidFill>
                  <a:srgbClr val="666666"/>
                </a:solidFill>
                <a:latin typeface="Arial"/>
              </a:rPr>
              <a:t>Dealer Check, 2026-10-29. 13 things to fix, 1 of them costing the store buyers today. 9 fixed once in the first week, 4 worked every month.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217920" y="3200400"/>
            <a:ext cx="5212080" cy="292608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>
              <a:spcAft>
                <a:spcPts val="550"/>
              </a:spcAft>
            </a:pPr>
            <a:r>
              <a:rPr sz="1250" b="1">
                <a:solidFill>
                  <a:srgbClr val="111111"/>
                </a:solidFill>
                <a:latin typeface="Arial"/>
              </a:rPr>
              <a:t>The homepage is heavy on a phone. </a:t>
            </a:r>
            <a:r>
              <a:rPr sz="1250" b="0">
                <a:solidFill>
                  <a:srgbClr val="111111"/>
                </a:solidFill>
                <a:latin typeface="Arial"/>
              </a:rPr>
              <a:t>Mobile homepage weight: 11.5 MB, 180 requests.</a:t>
            </a:r>
          </a:p>
          <a:p>
            <a:pPr>
              <a:spcAft>
                <a:spcPts val="550"/>
              </a:spcAft>
            </a:pPr>
            <a:r>
              <a:rPr sz="1250" b="1">
                <a:solidFill>
                  <a:srgbClr val="111111"/>
                </a:solidFill>
                <a:latin typeface="Arial"/>
              </a:rPr>
              <a:t>AI assistants name the store only some of the time. </a:t>
            </a:r>
            <a:r>
              <a:rPr sz="1250" b="0">
                <a:solidFill>
                  <a:srgbClr val="111111"/>
                </a:solidFill>
                <a:latin typeface="Arial"/>
              </a:rPr>
              <a:t>Named by AI: 4 of 6 answers.</a:t>
            </a:r>
          </a:p>
          <a:p>
            <a:pPr>
              <a:spcAft>
                <a:spcPts val="550"/>
              </a:spcAft>
            </a:pPr>
            <a:r>
              <a:rPr sz="1250" b="1">
                <a:solidFill>
                  <a:srgbClr val="111111"/>
                </a:solidFill>
                <a:latin typeface="Arial"/>
              </a:rPr>
              <a:t>Asked what is on the lot right now, the assistants can't see the inventory. </a:t>
            </a:r>
            <a:r>
              <a:rPr sz="1250" b="0">
                <a:solidFill>
                  <a:srgbClr val="111111"/>
                </a:solidFill>
                <a:latin typeface="Arial"/>
              </a:rPr>
              <a:t>"In stock now" answers naming the store: 2 of 4.</a:t>
            </a:r>
          </a:p>
          <a:p>
            <a:pPr>
              <a:spcAft>
                <a:spcPts val="550"/>
              </a:spcAft>
            </a:pPr>
            <a:r>
              <a:rPr sz="1250" b="1">
                <a:solidFill>
                  <a:srgbClr val="111111"/>
                </a:solidFill>
                <a:latin typeface="Arial"/>
              </a:rPr>
              <a:t>AI quotes other sites about the store, not the store. </a:t>
            </a:r>
            <a:r>
              <a:rPr sz="1250" b="0">
                <a:solidFill>
                  <a:srgbClr val="111111"/>
                </a:solidFill>
                <a:latin typeface="Arial"/>
              </a:rPr>
              <a:t>Citations to the store's own site: 6 of 71.</a:t>
            </a:r>
          </a:p>
          <a:p>
            <a:pPr>
              <a:spcAft>
                <a:spcPts val="550"/>
              </a:spcAft>
            </a:pPr>
            <a:r>
              <a:rPr sz="1250" b="1">
                <a:solidFill>
                  <a:srgbClr val="111111"/>
                </a:solidFill>
                <a:latin typeface="Arial"/>
              </a:rPr>
              <a:t>The store is off Google's first page for buying searches. </a:t>
            </a:r>
            <a:r>
              <a:rPr sz="1250" b="0">
                <a:solidFill>
                  <a:srgbClr val="111111"/>
                </a:solidFill>
                <a:latin typeface="Arial"/>
              </a:rPr>
              <a:t>Buying searches in Google's top 10: 1 of 10.</a:t>
            </a:r>
          </a:p>
          <a:p>
            <a:pPr>
              <a:spcAft>
                <a:spcPts val="550"/>
              </a:spcAft>
            </a:pPr>
            <a:r>
              <a:rPr sz="1250" b="1">
                <a:solidFill>
                  <a:srgbClr val="111111"/>
                </a:solidFill>
                <a:latin typeface="Arial"/>
              </a:rPr>
              <a:t>Bing barely knows the store, and Bing is what ChatGPT reads. </a:t>
            </a:r>
            <a:r>
              <a:rPr sz="1250" b="0">
                <a:solidFill>
                  <a:srgbClr val="111111"/>
                </a:solidFill>
                <a:latin typeface="Arial"/>
              </a:rPr>
              <a:t>Searches in Bing's top 10: 0 of 10.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a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365760"/>
            <a:ext cx="1565177" cy="64008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503920" y="411480"/>
            <a:ext cx="3108960" cy="36576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r"/>
            <a:r>
              <a:rPr sz="1100" b="1">
                <a:solidFill>
                  <a:srgbClr val="666666"/>
                </a:solidFill>
                <a:latin typeface="Arial"/>
              </a:rPr>
              <a:t>WHAT WE NEED FROM YOU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188720"/>
            <a:ext cx="11064240" cy="91440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2800" b="1">
                <a:solidFill>
                  <a:srgbClr val="111111"/>
                </a:solidFill>
                <a:latin typeface="Arial"/>
              </a:rPr>
              <a:t>Six things. One hour of your time. No developer on your side.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2103120"/>
            <a:ext cx="1463040" cy="36576"/>
          </a:xfrm>
          <a:prstGeom prst="rect">
            <a:avLst/>
          </a:prstGeom>
          <a:solidFill>
            <a:srgbClr val="D0021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6355080"/>
            <a:ext cx="73152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000" b="0">
                <a:solidFill>
                  <a:srgbClr val="666666"/>
                </a:solidFill>
                <a:latin typeface="Arial"/>
              </a:rPr>
              <a:t>Internet Automotive  ·  internetautomotive.com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698480" y="6355080"/>
            <a:ext cx="9144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r"/>
            <a:r>
              <a:rPr sz="1000" b="0">
                <a:solidFill>
                  <a:srgbClr val="666666"/>
                </a:solidFill>
                <a:latin typeface="Arial"/>
              </a:rPr>
              <a:t>2 / 4</a:t>
            </a:r>
          </a:p>
        </p:txBody>
      </p:sp>
      <p:sp>
        <p:nvSpPr>
          <p:cNvPr id="8" name="Rectangle 7"/>
          <p:cNvSpPr/>
          <p:nvPr/>
        </p:nvSpPr>
        <p:spPr>
          <a:xfrm>
            <a:off x="548640" y="2331720"/>
            <a:ext cx="3611880" cy="1874519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85800" y="2423160"/>
            <a:ext cx="3337560" cy="32004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400" b="1">
                <a:solidFill>
                  <a:srgbClr val="D0021B"/>
                </a:solidFill>
                <a:latin typeface="Arial"/>
              </a:rPr>
              <a:t>1. Website access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85800" y="2788920"/>
            <a:ext cx="3337560" cy="1325879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>
              <a:spcAft>
                <a:spcPts val="300"/>
              </a:spcAft>
            </a:pPr>
            <a:r>
              <a:rPr sz="1200" b="0">
                <a:solidFill>
                  <a:srgbClr val="111111"/>
                </a:solidFill>
                <a:latin typeface="Arial"/>
              </a:rPr>
              <a:t>The site runs on Team Velocity (Apollo). Changes go through the vendor's admin or a support ticket.</a:t>
            </a:r>
          </a:p>
          <a:p>
            <a:pPr>
              <a:spcAft>
                <a:spcPts val="300"/>
              </a:spcAft>
            </a:pPr>
            <a:r>
              <a:rPr sz="1200" b="0">
                <a:solidFill>
                  <a:srgbClr val="111111"/>
                </a:solidFill>
                <a:latin typeface="Arial"/>
              </a:rPr>
              <a:t>Add Internet Automotive as an agency user. We confirm access works before anything is billed.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297680" y="2331720"/>
            <a:ext cx="3611880" cy="1874519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434840" y="2423160"/>
            <a:ext cx="3337560" cy="32004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400" b="1">
                <a:solidFill>
                  <a:srgbClr val="D0021B"/>
                </a:solidFill>
                <a:latin typeface="Arial"/>
              </a:rPr>
              <a:t>2. Google Business Profile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434840" y="2788920"/>
            <a:ext cx="3337560" cy="1325879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>
              <a:spcAft>
                <a:spcPts val="300"/>
              </a:spcAft>
            </a:pPr>
            <a:r>
              <a:rPr sz="1200" b="0">
                <a:solidFill>
                  <a:srgbClr val="111111"/>
                </a:solidFill>
                <a:latin typeface="Arial"/>
              </a:rPr>
              <a:t>Manager access for every rooftop.</a:t>
            </a:r>
          </a:p>
          <a:p>
            <a:pPr>
              <a:spcAft>
                <a:spcPts val="300"/>
              </a:spcAft>
            </a:pPr>
            <a:r>
              <a:rPr sz="1200" b="0">
                <a:solidFill>
                  <a:srgbClr val="111111"/>
                </a:solidFill>
                <a:latin typeface="Arial"/>
              </a:rPr>
              <a:t>Reviews, Q&amp;A, services, hours and photos live here. This is what AI engines read first.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046720" y="2331720"/>
            <a:ext cx="3611880" cy="1874519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183880" y="2423160"/>
            <a:ext cx="3337560" cy="32004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400" b="1">
                <a:solidFill>
                  <a:srgbClr val="D0021B"/>
                </a:solidFill>
                <a:latin typeface="Arial"/>
              </a:rPr>
              <a:t>3. Analytics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183880" y="2788920"/>
            <a:ext cx="3337560" cy="1325879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>
              <a:spcAft>
                <a:spcPts val="300"/>
              </a:spcAft>
            </a:pPr>
            <a:r>
              <a:rPr sz="1200" b="0">
                <a:solidFill>
                  <a:srgbClr val="111111"/>
                </a:solidFill>
                <a:latin typeface="Arial"/>
              </a:rPr>
              <a:t>Google Analytics 4 and Search Console: viewer access.</a:t>
            </a:r>
          </a:p>
          <a:p>
            <a:pPr>
              <a:spcAft>
                <a:spcPts val="300"/>
              </a:spcAft>
            </a:pPr>
            <a:r>
              <a:rPr sz="1200" b="0">
                <a:solidFill>
                  <a:srgbClr val="111111"/>
                </a:solidFill>
                <a:latin typeface="Arial"/>
              </a:rPr>
              <a:t>Bing Webmaster Tools: we set it up if you don't have it.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48640" y="4343400"/>
            <a:ext cx="3611880" cy="1874519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85800" y="4434840"/>
            <a:ext cx="3337560" cy="32004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400" b="1">
                <a:solidFill>
                  <a:srgbClr val="D0021B"/>
                </a:solidFill>
                <a:latin typeface="Arial"/>
              </a:rPr>
              <a:t>4. One contact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85800" y="4800600"/>
            <a:ext cx="3337560" cy="1325879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>
              <a:spcAft>
                <a:spcPts val="300"/>
              </a:spcAft>
            </a:pPr>
            <a:r>
              <a:rPr sz="1200" b="0">
                <a:solidFill>
                  <a:srgbClr val="111111"/>
                </a:solidFill>
                <a:latin typeface="Arial"/>
              </a:rPr>
              <a:t>One person who approves new pages and the tone of review replies.</a:t>
            </a:r>
          </a:p>
          <a:p>
            <a:pPr>
              <a:spcAft>
                <a:spcPts val="300"/>
              </a:spcAft>
            </a:pPr>
            <a:r>
              <a:rPr sz="1200" b="0">
                <a:solidFill>
                  <a:srgbClr val="111111"/>
                </a:solidFill>
                <a:latin typeface="Arial"/>
              </a:rPr>
              <a:t>Written approvals. A same-day yes or no is enough.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297680" y="4343400"/>
            <a:ext cx="3611880" cy="1874519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4434840" y="4434840"/>
            <a:ext cx="3337560" cy="32004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400" b="1">
                <a:solidFill>
                  <a:srgbClr val="D0021B"/>
                </a:solidFill>
                <a:latin typeface="Arial"/>
              </a:rPr>
              <a:t>5. Your priorities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434840" y="4800600"/>
            <a:ext cx="3337560" cy="1325879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>
              <a:spcAft>
                <a:spcPts val="300"/>
              </a:spcAft>
            </a:pPr>
            <a:r>
              <a:rPr sz="1200" b="0">
                <a:solidFill>
                  <a:srgbClr val="111111"/>
                </a:solidFill>
                <a:latin typeface="Arial"/>
              </a:rPr>
              <a:t>The check ran on Hyundai and the Tucson around Knoxville.</a:t>
            </a:r>
          </a:p>
          <a:p>
            <a:pPr>
              <a:spcAft>
                <a:spcPts val="300"/>
              </a:spcAft>
            </a:pPr>
            <a:r>
              <a:rPr sz="1200" b="0">
                <a:solidFill>
                  <a:srgbClr val="111111"/>
                </a:solidFill>
                <a:latin typeface="Arial"/>
              </a:rPr>
              <a:t>Tell us the rooftops, the three models per store you most want to move, and the cities you sell to.</a:t>
            </a:r>
          </a:p>
        </p:txBody>
      </p:sp>
      <p:sp>
        <p:nvSpPr>
          <p:cNvPr id="23" name="Rectangle 22"/>
          <p:cNvSpPr/>
          <p:nvPr/>
        </p:nvSpPr>
        <p:spPr>
          <a:xfrm>
            <a:off x="8046720" y="4343400"/>
            <a:ext cx="3611880" cy="1874519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8183880" y="4434840"/>
            <a:ext cx="3337560" cy="32004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400" b="1">
                <a:solidFill>
                  <a:srgbClr val="D0021B"/>
                </a:solidFill>
                <a:latin typeface="Arial"/>
              </a:rPr>
              <a:t>6. Kickoff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183880" y="4800600"/>
            <a:ext cx="3337560" cy="1325879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>
              <a:spcAft>
                <a:spcPts val="300"/>
              </a:spcAft>
            </a:pPr>
            <a:r>
              <a:rPr sz="1200" b="0">
                <a:solidFill>
                  <a:srgbClr val="111111"/>
                </a:solidFill>
                <a:latin typeface="Arial"/>
              </a:rPr>
              <a:t>One hour, once.</a:t>
            </a:r>
          </a:p>
          <a:p>
            <a:pPr>
              <a:spcAft>
                <a:spcPts val="300"/>
              </a:spcAft>
            </a:pPr>
            <a:r>
              <a:rPr sz="1200" b="0">
                <a:solidFill>
                  <a:srgbClr val="111111"/>
                </a:solidFill>
                <a:latin typeface="Arial"/>
              </a:rPr>
              <a:t>After that you get a report every two weeks and a dashboard link. Nothing else is required of you.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a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365760"/>
            <a:ext cx="1565177" cy="64008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503920" y="411480"/>
            <a:ext cx="3108960" cy="36576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r"/>
            <a:r>
              <a:rPr sz="1100" b="1">
                <a:solidFill>
                  <a:srgbClr val="666666"/>
                </a:solidFill>
                <a:latin typeface="Arial"/>
              </a:rPr>
              <a:t>WHAT WE DO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188720"/>
            <a:ext cx="11064240" cy="91440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2800" b="1">
                <a:solidFill>
                  <a:srgbClr val="111111"/>
                </a:solidFill>
                <a:latin typeface="Arial"/>
              </a:rPr>
              <a:t>Fix the foundation once. Build visibility every month. Show it every two weeks.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2103120"/>
            <a:ext cx="1463040" cy="36576"/>
          </a:xfrm>
          <a:prstGeom prst="rect">
            <a:avLst/>
          </a:prstGeom>
          <a:solidFill>
            <a:srgbClr val="D0021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6355080"/>
            <a:ext cx="73152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000" b="0">
                <a:solidFill>
                  <a:srgbClr val="666666"/>
                </a:solidFill>
                <a:latin typeface="Arial"/>
              </a:rPr>
              <a:t>Internet Automotive  ·  internetautomotive.com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698480" y="6355080"/>
            <a:ext cx="9144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r"/>
            <a:r>
              <a:rPr sz="1000" b="0">
                <a:solidFill>
                  <a:srgbClr val="666666"/>
                </a:solidFill>
                <a:latin typeface="Arial"/>
              </a:rPr>
              <a:t>3 / 4</a:t>
            </a:r>
          </a:p>
        </p:txBody>
      </p:sp>
      <p:sp>
        <p:nvSpPr>
          <p:cNvPr id="8" name="Rectangle 7"/>
          <p:cNvSpPr/>
          <p:nvPr/>
        </p:nvSpPr>
        <p:spPr>
          <a:xfrm>
            <a:off x="548640" y="2331720"/>
            <a:ext cx="3611880" cy="38862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548640" y="2331720"/>
            <a:ext cx="3611880" cy="54864"/>
          </a:xfrm>
          <a:prstGeom prst="rect">
            <a:avLst/>
          </a:prstGeom>
          <a:solidFill>
            <a:srgbClr val="D0021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85800" y="2468879"/>
            <a:ext cx="333756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100" b="1">
                <a:solidFill>
                  <a:srgbClr val="666666"/>
                </a:solidFill>
                <a:latin typeface="Arial"/>
              </a:rPr>
              <a:t>FIRST WEEK, ONCE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85800" y="2715768"/>
            <a:ext cx="3337560" cy="36576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800" b="1">
                <a:solidFill>
                  <a:srgbClr val="111111"/>
                </a:solidFill>
                <a:latin typeface="Arial"/>
              </a:rPr>
              <a:t>Fix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5800" y="3200400"/>
            <a:ext cx="3337560" cy="292608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>
              <a:spcAft>
                <a:spcPts val="300"/>
              </a:spcAft>
            </a:pPr>
            <a:r>
              <a:rPr sz="1000" b="0">
                <a:solidFill>
                  <a:srgbClr val="111111"/>
                </a:solidFill>
                <a:latin typeface="Arial"/>
              </a:rPr>
              <a:t>Compress the images, defer the scripts, drop the third-party tags that don't earn their keep.</a:t>
            </a:r>
          </a:p>
          <a:p>
            <a:pPr>
              <a:spcAft>
                <a:spcPts val="300"/>
              </a:spcAft>
            </a:pPr>
            <a:r>
              <a:rPr sz="1000" b="0">
                <a:solidFill>
                  <a:srgbClr val="111111"/>
                </a:solidFill>
                <a:latin typeface="Arial"/>
              </a:rPr>
              <a:t>Make sure every vehicle is in the inventory sitemap the day it lands and that Bing and Google pick it up, so the assistants can quote the lot, not a guess.</a:t>
            </a:r>
          </a:p>
          <a:p>
            <a:pPr>
              <a:spcAft>
                <a:spcPts val="300"/>
              </a:spcAft>
            </a:pPr>
            <a:r>
              <a:rPr sz="1000" b="0">
                <a:solidFill>
                  <a:srgbClr val="111111"/>
                </a:solidFill>
                <a:latin typeface="Arial"/>
              </a:rPr>
              <a:t>Give the site pages the assistants can quote: a real FAQ in the code they read and the store's rating in the code.</a:t>
            </a:r>
          </a:p>
          <a:p>
            <a:pPr>
              <a:spcAft>
                <a:spcPts val="300"/>
              </a:spcAft>
            </a:pPr>
            <a:r>
              <a:rPr sz="1000" b="0">
                <a:solidFill>
                  <a:srgbClr val="111111"/>
                </a:solidFill>
                <a:latin typeface="Arial"/>
              </a:rPr>
              <a:t>Register the site with Bing, submit the inventory sitemap, turn on instant indexing.</a:t>
            </a:r>
          </a:p>
          <a:p>
            <a:pPr>
              <a:spcAft>
                <a:spcPts val="300"/>
              </a:spcAft>
            </a:pPr>
            <a:r>
              <a:rPr sz="1000" b="0">
                <a:solidFill>
                  <a:srgbClr val="111111"/>
                </a:solidFill>
                <a:latin typeface="Arial"/>
              </a:rPr>
              <a:t>Fix the store's own page for its name: title, address and phone matching Google exactly, the dealer's details in the code Google reads.</a:t>
            </a:r>
          </a:p>
          <a:p>
            <a:pPr>
              <a:spcAft>
                <a:spcPts val="300"/>
              </a:spcAft>
            </a:pPr>
            <a:r>
              <a:rPr sz="1000" b="0">
                <a:solidFill>
                  <a:srgbClr val="111111"/>
                </a:solidFill>
                <a:latin typeface="Arial"/>
              </a:rPr>
              <a:t>One phone everywhere: site, Google, directories.</a:t>
            </a:r>
          </a:p>
          <a:p>
            <a:pPr>
              <a:spcAft>
                <a:spcPts val="300"/>
              </a:spcAft>
            </a:pPr>
            <a:r>
              <a:rPr sz="1000" b="0">
                <a:solidFill>
                  <a:srgbClr val="111111"/>
                </a:solidFill>
                <a:latin typeface="Arial"/>
              </a:rPr>
              <a:t>Baseline report: where the store stands on day one.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297680" y="2331720"/>
            <a:ext cx="3611880" cy="38862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4297680" y="2331720"/>
            <a:ext cx="3611880" cy="54864"/>
          </a:xfrm>
          <a:prstGeom prst="rect">
            <a:avLst/>
          </a:prstGeom>
          <a:solidFill>
            <a:srgbClr val="D0021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434840" y="2468879"/>
            <a:ext cx="333756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100" b="1">
                <a:solidFill>
                  <a:srgbClr val="666666"/>
                </a:solidFill>
                <a:latin typeface="Arial"/>
              </a:rPr>
              <a:t>EVERY MONTH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434840" y="2715768"/>
            <a:ext cx="3337560" cy="36576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800" b="1">
                <a:solidFill>
                  <a:srgbClr val="111111"/>
                </a:solidFill>
                <a:latin typeface="Arial"/>
              </a:rPr>
              <a:t>Visibility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434840" y="3200400"/>
            <a:ext cx="3337560" cy="292608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>
              <a:spcAft>
                <a:spcPts val="400"/>
              </a:spcAft>
            </a:pPr>
            <a:r>
              <a:rPr sz="1100" b="0">
                <a:solidFill>
                  <a:srgbClr val="111111"/>
                </a:solidFill>
                <a:latin typeface="Arial"/>
              </a:rPr>
              <a:t>Put the store where the assistants look: detailed recent reviews, the directories they cite, local press and video, and pages on the site that answer these exact questions.</a:t>
            </a:r>
          </a:p>
          <a:p>
            <a:pPr>
              <a:spcAft>
                <a:spcPts val="400"/>
              </a:spcAft>
            </a:pPr>
            <a:r>
              <a:rPr sz="1100" b="0">
                <a:solidFill>
                  <a:srgbClr val="111111"/>
                </a:solidFill>
                <a:latin typeface="Arial"/>
              </a:rPr>
              <a:t>Pages the store is missing: one for each city it sells to, one for each model, written for people and kept current.</a:t>
            </a:r>
          </a:p>
          <a:p>
            <a:pPr>
              <a:spcAft>
                <a:spcPts val="400"/>
              </a:spcAft>
            </a:pPr>
            <a:r>
              <a:rPr sz="1100" b="0">
                <a:solidFill>
                  <a:srgbClr val="111111"/>
                </a:solidFill>
                <a:latin typeface="Arial"/>
              </a:rPr>
              <a:t>Every review answered within 48 hours, the negative ones first, in the store's own voice, with your sign-off on the tone.</a:t>
            </a:r>
          </a:p>
          <a:p>
            <a:pPr>
              <a:spcAft>
                <a:spcPts val="400"/>
              </a:spcAft>
            </a:pPr>
            <a:r>
              <a:rPr sz="1100" b="0">
                <a:solidFill>
                  <a:srgbClr val="111111"/>
                </a:solidFill>
                <a:latin typeface="Arial"/>
              </a:rPr>
              <a:t>One page per city, written for that city, not copied.</a:t>
            </a:r>
          </a:p>
          <a:p>
            <a:pPr>
              <a:spcAft>
                <a:spcPts val="400"/>
              </a:spcAft>
            </a:pPr>
            <a:r>
              <a:rPr sz="1100" b="0">
                <a:solidFill>
                  <a:srgbClr val="111111"/>
                </a:solidFill>
                <a:latin typeface="Arial"/>
              </a:rPr>
              <a:t>Weekly check of what ChatGPT, Google AI Overviews and Copilot say about the store and its competitors.</a:t>
            </a:r>
          </a:p>
        </p:txBody>
      </p:sp>
      <p:sp>
        <p:nvSpPr>
          <p:cNvPr id="18" name="Rectangle 17"/>
          <p:cNvSpPr/>
          <p:nvPr/>
        </p:nvSpPr>
        <p:spPr>
          <a:xfrm>
            <a:off x="8046720" y="2331720"/>
            <a:ext cx="3611880" cy="38862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8046720" y="2331720"/>
            <a:ext cx="3611880" cy="54864"/>
          </a:xfrm>
          <a:prstGeom prst="rect">
            <a:avLst/>
          </a:prstGeom>
          <a:solidFill>
            <a:srgbClr val="D0021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183880" y="2468879"/>
            <a:ext cx="333756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100" b="1">
                <a:solidFill>
                  <a:srgbClr val="666666"/>
                </a:solidFill>
                <a:latin typeface="Arial"/>
              </a:rPr>
              <a:t>EVERY TWO WEEKS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183880" y="2715768"/>
            <a:ext cx="3337560" cy="36576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800" b="1">
                <a:solidFill>
                  <a:srgbClr val="111111"/>
                </a:solidFill>
                <a:latin typeface="Arial"/>
              </a:rPr>
              <a:t>Report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183880" y="3200400"/>
            <a:ext cx="3337560" cy="292608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>
              <a:spcAft>
                <a:spcPts val="350"/>
              </a:spcAft>
            </a:pPr>
            <a:r>
              <a:rPr sz="1050" b="0">
                <a:solidFill>
                  <a:srgbClr val="111111"/>
                </a:solidFill>
                <a:latin typeface="Arial"/>
              </a:rPr>
              <a:t>Same report every time, side by side with the last one.</a:t>
            </a:r>
          </a:p>
          <a:p>
            <a:pPr>
              <a:spcAft>
                <a:spcPts val="350"/>
              </a:spcAft>
            </a:pPr>
            <a:r>
              <a:rPr sz="1050" b="0">
                <a:solidFill>
                  <a:srgbClr val="111111"/>
                </a:solidFill>
                <a:latin typeface="Arial"/>
              </a:rPr>
              <a:t>Mobile homepage weight: today 11.5 MB, 180 requests.</a:t>
            </a:r>
          </a:p>
          <a:p>
            <a:pPr>
              <a:spcAft>
                <a:spcPts val="350"/>
              </a:spcAft>
            </a:pPr>
            <a:r>
              <a:rPr sz="1050" b="0">
                <a:solidFill>
                  <a:srgbClr val="111111"/>
                </a:solidFill>
                <a:latin typeface="Arial"/>
              </a:rPr>
              <a:t>Named by AI: today 4 of 6 answers.</a:t>
            </a:r>
          </a:p>
          <a:p>
            <a:pPr>
              <a:spcAft>
                <a:spcPts val="350"/>
              </a:spcAft>
            </a:pPr>
            <a:r>
              <a:rPr sz="1050" b="0">
                <a:solidFill>
                  <a:srgbClr val="111111"/>
                </a:solidFill>
                <a:latin typeface="Arial"/>
              </a:rPr>
              <a:t>"In stock now" answers naming the store: today 2 of 4.</a:t>
            </a:r>
          </a:p>
          <a:p>
            <a:pPr>
              <a:spcAft>
                <a:spcPts val="350"/>
              </a:spcAft>
            </a:pPr>
            <a:r>
              <a:rPr sz="1050" b="0">
                <a:solidFill>
                  <a:srgbClr val="111111"/>
                </a:solidFill>
                <a:latin typeface="Arial"/>
              </a:rPr>
              <a:t>Citations to the store's own site: today 6 of 71.</a:t>
            </a:r>
          </a:p>
          <a:p>
            <a:pPr>
              <a:spcAft>
                <a:spcPts val="350"/>
              </a:spcAft>
            </a:pPr>
            <a:r>
              <a:rPr sz="1050" b="0">
                <a:solidFill>
                  <a:srgbClr val="111111"/>
                </a:solidFill>
                <a:latin typeface="Arial"/>
              </a:rPr>
              <a:t>Buying searches in Google's top 10: today 1 of 10.</a:t>
            </a:r>
          </a:p>
          <a:p>
            <a:pPr>
              <a:spcAft>
                <a:spcPts val="350"/>
              </a:spcAft>
            </a:pPr>
            <a:r>
              <a:rPr sz="1050" b="0">
                <a:solidFill>
                  <a:srgbClr val="111111"/>
                </a:solidFill>
                <a:latin typeface="Arial"/>
              </a:rPr>
              <a:t>Searches in Bing's top 10: today 0 of 10.</a:t>
            </a:r>
          </a:p>
          <a:p>
            <a:pPr>
              <a:spcAft>
                <a:spcPts val="350"/>
              </a:spcAft>
            </a:pPr>
            <a:r>
              <a:rPr sz="1050" b="0">
                <a:solidFill>
                  <a:srgbClr val="111111"/>
                </a:solidFill>
                <a:latin typeface="Arial"/>
              </a:rPr>
              <a:t>Own site's rank for the store's name: today #2.</a:t>
            </a:r>
          </a:p>
          <a:p>
            <a:pPr>
              <a:spcAft>
                <a:spcPts val="350"/>
              </a:spcAft>
            </a:pPr>
            <a:r>
              <a:rPr sz="1050" b="0">
                <a:solidFill>
                  <a:srgbClr val="111111"/>
                </a:solidFill>
                <a:latin typeface="Arial"/>
              </a:rPr>
              <a:t>One page in plain English on top: what changed, what we did, what's next.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a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365760"/>
            <a:ext cx="1565177" cy="64008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503920" y="411480"/>
            <a:ext cx="3108960" cy="36576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r"/>
            <a:r>
              <a:rPr sz="1100" b="1">
                <a:solidFill>
                  <a:srgbClr val="666666"/>
                </a:solidFill>
                <a:latin typeface="Arial"/>
              </a:rPr>
              <a:t>WHAT YOU GET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188720"/>
            <a:ext cx="11064240" cy="91440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2800" b="1">
                <a:solidFill>
                  <a:srgbClr val="111111"/>
                </a:solidFill>
                <a:latin typeface="Arial"/>
              </a:rPr>
              <a:t>Your store named when the engines answer. Measured, not promised.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2103120"/>
            <a:ext cx="1463040" cy="36576"/>
          </a:xfrm>
          <a:prstGeom prst="rect">
            <a:avLst/>
          </a:prstGeom>
          <a:solidFill>
            <a:srgbClr val="D0021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6355080"/>
            <a:ext cx="73152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000" b="0">
                <a:solidFill>
                  <a:srgbClr val="666666"/>
                </a:solidFill>
                <a:latin typeface="Arial"/>
              </a:rPr>
              <a:t>Internet Automotive  ·  internetautomotive.com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698480" y="6355080"/>
            <a:ext cx="9144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r"/>
            <a:r>
              <a:rPr sz="1000" b="0">
                <a:solidFill>
                  <a:srgbClr val="666666"/>
                </a:solidFill>
                <a:latin typeface="Arial"/>
              </a:rPr>
              <a:t>4 / 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2331720"/>
            <a:ext cx="6766560" cy="388620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>
              <a:spcAft>
                <a:spcPts val="700"/>
              </a:spcAft>
            </a:pPr>
            <a:r>
              <a:rPr sz="1400" b="1">
                <a:solidFill>
                  <a:srgbClr val="111111"/>
                </a:solidFill>
                <a:latin typeface="Arial"/>
              </a:rPr>
              <a:t>Named in the answer. </a:t>
            </a:r>
            <a:r>
              <a:rPr sz="1400" b="0">
                <a:solidFill>
                  <a:srgbClr val="111111"/>
                </a:solidFill>
                <a:latin typeface="Arial"/>
              </a:rPr>
              <a:t>When Google, ChatGPT or Copilot answer "best Hyundai dealer near Knoxville", Twin City Hyundai is in it. Today that is 4 of 6 answers; we count it every week and show you the count.</a:t>
            </a:r>
          </a:p>
          <a:p>
            <a:pPr>
              <a:spcAft>
                <a:spcPts val="700"/>
              </a:spcAft>
            </a:pPr>
            <a:r>
              <a:rPr sz="1400" b="1">
                <a:solidFill>
                  <a:srgbClr val="111111"/>
                </a:solidFill>
                <a:latin typeface="Arial"/>
              </a:rPr>
              <a:t>A foundation that stays fixed. </a:t>
            </a:r>
            <a:r>
              <a:rPr sz="1400" b="0">
                <a:solidFill>
                  <a:srgbClr val="111111"/>
                </a:solidFill>
                <a:latin typeface="Arial"/>
              </a:rPr>
              <a:t>Schema, speed and indexing are done once and kept that way. No repeat charges for the same work.</a:t>
            </a:r>
          </a:p>
          <a:p>
            <a:pPr>
              <a:spcAft>
                <a:spcPts val="700"/>
              </a:spcAft>
            </a:pPr>
            <a:r>
              <a:rPr sz="1400" b="1">
                <a:solidFill>
                  <a:srgbClr val="111111"/>
                </a:solidFill>
                <a:latin typeface="Arial"/>
              </a:rPr>
              <a:t>Reviews handled. </a:t>
            </a:r>
            <a:r>
              <a:rPr sz="1400" b="0">
                <a:solidFill>
                  <a:srgbClr val="111111"/>
                </a:solidFill>
                <a:latin typeface="Arial"/>
              </a:rPr>
              <a:t>Every review answered, more new ones coming in, no negative review left standing alone.</a:t>
            </a:r>
          </a:p>
          <a:p>
            <a:pPr>
              <a:spcAft>
                <a:spcPts val="700"/>
              </a:spcAft>
            </a:pPr>
            <a:r>
              <a:rPr sz="1400" b="1">
                <a:solidFill>
                  <a:srgbClr val="111111"/>
                </a:solidFill>
                <a:latin typeface="Arial"/>
              </a:rPr>
              <a:t>Bing and the AI engines covered. </a:t>
            </a:r>
            <a:r>
              <a:rPr sz="1400" b="0">
                <a:solidFill>
                  <a:srgbClr val="111111"/>
                </a:solidFill>
                <a:latin typeface="Arial"/>
              </a:rPr>
              <a:t>The channels your competitors ignore, working for you.</a:t>
            </a:r>
          </a:p>
          <a:p>
            <a:pPr>
              <a:spcAft>
                <a:spcPts val="700"/>
              </a:spcAft>
            </a:pPr>
            <a:r>
              <a:rPr sz="1400" b="1">
                <a:solidFill>
                  <a:srgbClr val="111111"/>
                </a:solidFill>
                <a:latin typeface="Arial"/>
              </a:rPr>
              <a:t>A report you can read in two minutes. </a:t>
            </a:r>
            <a:r>
              <a:rPr sz="1400" b="0">
                <a:solidFill>
                  <a:srgbClr val="111111"/>
                </a:solidFill>
                <a:latin typeface="Arial"/>
              </a:rPr>
              <a:t>Every two weeks, side by side with the last one, plus a live dashboard link.</a:t>
            </a:r>
          </a:p>
          <a:p>
            <a:pPr>
              <a:spcAft>
                <a:spcPts val="700"/>
              </a:spcAft>
            </a:pPr>
            <a:r>
              <a:rPr sz="1400" b="1">
                <a:solidFill>
                  <a:srgbClr val="111111"/>
                </a:solidFill>
                <a:latin typeface="Arial"/>
              </a:rPr>
              <a:t>A six-month roadmap per rooftop. </a:t>
            </a:r>
            <a:r>
              <a:rPr sz="1400" b="0">
                <a:solidFill>
                  <a:srgbClr val="111111"/>
                </a:solidFill>
                <a:latin typeface="Arial"/>
              </a:rPr>
              <a:t>Audit → Prioritize → Execute → Measure → Optimize → Report. You always know what comes next.</a:t>
            </a:r>
          </a:p>
        </p:txBody>
      </p:sp>
      <p:sp>
        <p:nvSpPr>
          <p:cNvPr id="9" name="Rectangle 8"/>
          <p:cNvSpPr/>
          <p:nvPr/>
        </p:nvSpPr>
        <p:spPr>
          <a:xfrm>
            <a:off x="7589520" y="2331720"/>
            <a:ext cx="4023360" cy="38862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772400" y="2441448"/>
            <a:ext cx="3657600" cy="32004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300" b="1">
                <a:solidFill>
                  <a:srgbClr val="D0021B"/>
                </a:solidFill>
                <a:latin typeface="Arial"/>
              </a:rPr>
              <a:t>AI Visibility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0" y="2734056"/>
            <a:ext cx="1828800" cy="54864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3000" b="1">
                <a:solidFill>
                  <a:srgbClr val="111111"/>
                </a:solidFill>
                <a:latin typeface="Arial"/>
              </a:rPr>
              <a:t>$1,995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509760" y="2916936"/>
            <a:ext cx="2011680" cy="32004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100" b="0">
                <a:solidFill>
                  <a:srgbClr val="666666"/>
                </a:solidFill>
                <a:latin typeface="Arial"/>
              </a:rPr>
              <a:t>per rooftop, per month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772400" y="3337560"/>
            <a:ext cx="3657600" cy="77724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>
              <a:spcAft>
                <a:spcPts val="200"/>
              </a:spcAft>
            </a:pPr>
            <a:r>
              <a:rPr sz="1100" b="0">
                <a:solidFill>
                  <a:srgbClr val="111111"/>
                </a:solidFill>
                <a:latin typeface="Arial"/>
              </a:rPr>
              <a:t>SEO, GEO and AEO: the audit and fixes, the monthly work and the reports on the previous slide.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772400" y="4224528"/>
            <a:ext cx="3657600" cy="32004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300" b="1">
                <a:solidFill>
                  <a:srgbClr val="D0021B"/>
                </a:solidFill>
                <a:latin typeface="Arial"/>
              </a:rPr>
              <a:t>AI Visibility + CTA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772400" y="4517136"/>
            <a:ext cx="1828800" cy="54864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3000" b="1">
                <a:solidFill>
                  <a:srgbClr val="111111"/>
                </a:solidFill>
                <a:latin typeface="Arial"/>
              </a:rPr>
              <a:t>$2,995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509760" y="4700016"/>
            <a:ext cx="2011680" cy="32004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100" b="0">
                <a:solidFill>
                  <a:srgbClr val="666666"/>
                </a:solidFill>
                <a:latin typeface="Arial"/>
              </a:rPr>
              <a:t>per rooftop, per month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772400" y="5120640"/>
            <a:ext cx="3657600" cy="77724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>
              <a:spcAft>
                <a:spcPts val="200"/>
              </a:spcAft>
            </a:pPr>
            <a:r>
              <a:rPr sz="1100" b="0">
                <a:solidFill>
                  <a:srgbClr val="111111"/>
                </a:solidFill>
                <a:latin typeface="Arial"/>
              </a:rPr>
              <a:t>Everything in AI Visibility, plus chat and the CTA package on your site.</a:t>
            </a:r>
          </a:p>
        </p:txBody>
      </p:sp>
      <p:sp>
        <p:nvSpPr>
          <p:cNvPr id="18" name="Rectangle 17"/>
          <p:cNvSpPr/>
          <p:nvPr/>
        </p:nvSpPr>
        <p:spPr>
          <a:xfrm>
            <a:off x="7772400" y="4114800"/>
            <a:ext cx="3657600" cy="18288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772400" y="5833872"/>
            <a:ext cx="3657600" cy="36576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000" b="0">
                <a:solidFill>
                  <a:srgbClr val="666666"/>
                </a:solidFill>
                <a:latin typeface="Arial"/>
              </a:rPr>
              <a:t>Onboarding audit and fixes included in both. First report within two weeks of access.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